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40" r:id="rId3"/>
  </p:sldMasterIdLst>
  <p:notesMasterIdLst>
    <p:notesMasterId r:id="rId23"/>
  </p:notesMasterIdLst>
  <p:sldIdLst>
    <p:sldId id="286" r:id="rId4"/>
    <p:sldId id="287" r:id="rId5"/>
    <p:sldId id="288" r:id="rId6"/>
    <p:sldId id="295" r:id="rId7"/>
    <p:sldId id="294" r:id="rId8"/>
    <p:sldId id="289" r:id="rId9"/>
    <p:sldId id="297" r:id="rId10"/>
    <p:sldId id="317" r:id="rId11"/>
    <p:sldId id="318" r:id="rId12"/>
    <p:sldId id="319" r:id="rId13"/>
    <p:sldId id="290" r:id="rId14"/>
    <p:sldId id="302" r:id="rId15"/>
    <p:sldId id="291" r:id="rId16"/>
    <p:sldId id="320" r:id="rId17"/>
    <p:sldId id="323" r:id="rId18"/>
    <p:sldId id="324" r:id="rId19"/>
    <p:sldId id="327" r:id="rId20"/>
    <p:sldId id="328" r:id="rId21"/>
    <p:sldId id="292"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4C7E7"/>
    <a:srgbClr val="F8CBAD"/>
    <a:srgbClr val="FFE699"/>
    <a:srgbClr val="435369"/>
    <a:srgbClr val="FFFFFF"/>
    <a:srgbClr val="FFE51E"/>
    <a:srgbClr val="E16F4B"/>
    <a:srgbClr val="DE5E37"/>
    <a:srgbClr val="F3DE28"/>
    <a:srgbClr val="FCFA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36" autoAdjust="0"/>
    <p:restoredTop sz="94660"/>
  </p:normalViewPr>
  <p:slideViewPr>
    <p:cSldViewPr snapToGrid="0" showGuides="1">
      <p:cViewPr>
        <p:scale>
          <a:sx n="75" d="100"/>
          <a:sy n="75" d="100"/>
        </p:scale>
        <p:origin x="1656" y="816"/>
      </p:cViewPr>
      <p:guideLst>
        <p:guide orient="horz" pos="219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gs" Target="tags/tag7.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1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1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1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1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1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1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1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2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2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2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2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2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2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2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2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2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3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3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3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3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3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3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3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3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3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4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4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4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4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4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4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4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4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4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4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5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5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5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5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5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5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5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5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5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5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6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6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6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6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6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6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6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6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6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6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7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7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7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7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7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3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75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7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77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78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79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80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hf sldNum="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4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09160C5-E7B2-4BE1-B3CB-5EE9AE79CA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92F6F90-715F-44BC-8790-DD75C968B727}" type="slidenum">
              <a:rPr lang="zh-CN" altLang="en-US" smtClean="0"/>
            </a:fld>
            <a:endParaRPr lang="zh-CN" altLang="en-US"/>
          </a:p>
        </p:txBody>
      </p:sp>
    </p:spTree>
  </p:cSld>
  <p:clrMapOvr>
    <a:masterClrMapping/>
  </p:clrMapOvr>
  <p:hf sldNum="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2" Type="http://schemas.openxmlformats.org/officeDocument/2006/relationships/theme" Target="../theme/theme1.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160C5-E7B2-4BE1-B3CB-5EE9AE79CA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F6F90-715F-44BC-8790-DD75C968B72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jpeg"/><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65" y="-4"/>
            <a:ext cx="12207766" cy="6858004"/>
            <a:chOff x="-15765" y="-4"/>
            <a:chExt cx="12207766" cy="6858004"/>
          </a:xfrm>
        </p:grpSpPr>
        <p:sp>
          <p:nvSpPr>
            <p:cNvPr id="5" name="矩形 4"/>
            <p:cNvSpPr/>
            <p:nvPr/>
          </p:nvSpPr>
          <p:spPr>
            <a:xfrm>
              <a:off x="9144557" y="0"/>
              <a:ext cx="3047444" cy="6858000"/>
            </a:xfrm>
            <a:prstGeom prst="rect">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011356" y="0"/>
              <a:ext cx="3221979" cy="6858000"/>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817889" y="0"/>
              <a:ext cx="3221979" cy="6858000"/>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5765" y="-4"/>
              <a:ext cx="3214076" cy="6858000"/>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5" name="矩形 34"/>
          <p:cNvSpPr/>
          <p:nvPr/>
        </p:nvSpPr>
        <p:spPr>
          <a:xfrm>
            <a:off x="997380" y="781281"/>
            <a:ext cx="10058213"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320470" y="1023126"/>
            <a:ext cx="9551060" cy="481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TextBox 7"/>
          <p:cNvSpPr>
            <a:spLocks noChangeArrowheads="1"/>
          </p:cNvSpPr>
          <p:nvPr/>
        </p:nvSpPr>
        <p:spPr bwMode="auto">
          <a:xfrm>
            <a:off x="1590247" y="2458855"/>
            <a:ext cx="9186042" cy="1153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sz="7500" b="1" spc="400" dirty="0">
              <a:solidFill>
                <a:schemeClr val="tx1">
                  <a:lumMod val="75000"/>
                  <a:lumOff val="25000"/>
                </a:schemeClr>
              </a:solidFill>
              <a:cs typeface="+mn-ea"/>
              <a:sym typeface="+mn-lt"/>
            </a:endParaRPr>
          </a:p>
        </p:txBody>
      </p:sp>
      <p:sp>
        <p:nvSpPr>
          <p:cNvPr id="15" name="矩形: 圆角 14"/>
          <p:cNvSpPr/>
          <p:nvPr/>
        </p:nvSpPr>
        <p:spPr>
          <a:xfrm>
            <a:off x="2489290" y="4803672"/>
            <a:ext cx="2849429" cy="580571"/>
          </a:xfrm>
          <a:prstGeom prst="roundRect">
            <a:avLst>
              <a:gd name="adj" fmla="val 50000"/>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圆角 15"/>
          <p:cNvSpPr/>
          <p:nvPr/>
        </p:nvSpPr>
        <p:spPr>
          <a:xfrm>
            <a:off x="6952223" y="4803672"/>
            <a:ext cx="2849429" cy="580571"/>
          </a:xfrm>
          <a:prstGeom prst="roundRect">
            <a:avLst>
              <a:gd name="adj" fmla="val 50000"/>
            </a:avLst>
          </a:prstGeom>
          <a:noFill/>
          <a:ln>
            <a:solidFill>
              <a:srgbClr val="435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25"/>
          <p:cNvSpPr txBox="1"/>
          <p:nvPr/>
        </p:nvSpPr>
        <p:spPr>
          <a:xfrm>
            <a:off x="2489290" y="4893902"/>
            <a:ext cx="2803141" cy="368300"/>
          </a:xfrm>
          <a:prstGeom prst="rect">
            <a:avLst/>
          </a:prstGeom>
          <a:noFill/>
        </p:spPr>
        <p:txBody>
          <a:bodyPr wrap="square" rtlCol="0">
            <a:spAutoFit/>
          </a:bodyPr>
          <a:lstStyle/>
          <a:p>
            <a:pPr algn="ctr"/>
            <a:r>
              <a:rPr lang="en-US" altLang="zh-CN" dirty="0">
                <a:solidFill>
                  <a:schemeClr val="bg1"/>
                </a:solidFill>
                <a:cs typeface="+mn-ea"/>
                <a:sym typeface="+mn-lt"/>
              </a:rPr>
              <a:t>reporter</a:t>
            </a:r>
            <a:r>
              <a:rPr lang="zh-CN" altLang="en-US" dirty="0">
                <a:solidFill>
                  <a:schemeClr val="bg1"/>
                </a:solidFill>
                <a:cs typeface="+mn-ea"/>
                <a:sym typeface="+mn-lt"/>
              </a:rPr>
              <a:t>：</a:t>
            </a:r>
            <a:r>
              <a:rPr lang="zh-CN" altLang="en-US" dirty="0">
                <a:solidFill>
                  <a:schemeClr val="bg1"/>
                </a:solidFill>
                <a:cs typeface="+mn-ea"/>
                <a:sym typeface="+mn-lt"/>
              </a:rPr>
              <a:t>代翔</a:t>
            </a:r>
            <a:endParaRPr lang="zh-CN" altLang="en-US" dirty="0">
              <a:solidFill>
                <a:schemeClr val="bg1"/>
              </a:solidFill>
              <a:cs typeface="+mn-ea"/>
              <a:sym typeface="+mn-lt"/>
            </a:endParaRPr>
          </a:p>
        </p:txBody>
      </p:sp>
      <p:sp>
        <p:nvSpPr>
          <p:cNvPr id="18" name="文本框 25"/>
          <p:cNvSpPr txBox="1"/>
          <p:nvPr/>
        </p:nvSpPr>
        <p:spPr>
          <a:xfrm>
            <a:off x="6952223" y="4893902"/>
            <a:ext cx="2849428" cy="368300"/>
          </a:xfrm>
          <a:prstGeom prst="rect">
            <a:avLst/>
          </a:prstGeom>
          <a:noFill/>
        </p:spPr>
        <p:txBody>
          <a:bodyPr wrap="square" rtlCol="0">
            <a:spAutoFit/>
          </a:bodyPr>
          <a:lstStyle/>
          <a:p>
            <a:pPr algn="ctr"/>
            <a:r>
              <a:rPr lang="en-US" altLang="zh-CN" dirty="0">
                <a:solidFill>
                  <a:schemeClr val="tx1">
                    <a:lumMod val="75000"/>
                    <a:lumOff val="25000"/>
                  </a:schemeClr>
                </a:solidFill>
                <a:cs typeface="+mn-ea"/>
                <a:sym typeface="+mn-lt"/>
              </a:rPr>
              <a:t>time</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2024.4.9</a:t>
            </a:r>
            <a:endParaRPr lang="en-US" altLang="zh-CN" dirty="0">
              <a:solidFill>
                <a:schemeClr val="tx1">
                  <a:lumMod val="75000"/>
                  <a:lumOff val="25000"/>
                </a:schemeClr>
              </a:solidFill>
              <a:cs typeface="+mn-ea"/>
              <a:sym typeface="+mn-lt"/>
            </a:endParaRPr>
          </a:p>
        </p:txBody>
      </p:sp>
      <p:grpSp>
        <p:nvGrpSpPr>
          <p:cNvPr id="33" name="组合 32"/>
          <p:cNvGrpSpPr/>
          <p:nvPr/>
        </p:nvGrpSpPr>
        <p:grpSpPr>
          <a:xfrm>
            <a:off x="4590667" y="1610264"/>
            <a:ext cx="3221979" cy="701764"/>
            <a:chOff x="4119649" y="1380569"/>
            <a:chExt cx="4120118" cy="897384"/>
          </a:xfrm>
        </p:grpSpPr>
        <p:grpSp>
          <p:nvGrpSpPr>
            <p:cNvPr id="21" name="组合 20"/>
            <p:cNvGrpSpPr/>
            <p:nvPr/>
          </p:nvGrpSpPr>
          <p:grpSpPr>
            <a:xfrm>
              <a:off x="4119649" y="1380569"/>
              <a:ext cx="897384" cy="897384"/>
              <a:chOff x="3192671" y="54709"/>
              <a:chExt cx="1233154" cy="1233154"/>
            </a:xfrm>
          </p:grpSpPr>
          <p:sp>
            <p:nvSpPr>
              <p:cNvPr id="22" name="椭圆 21"/>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5199420" y="1380569"/>
              <a:ext cx="897384" cy="897384"/>
              <a:chOff x="3192671" y="54709"/>
              <a:chExt cx="1233154" cy="1233154"/>
            </a:xfrm>
          </p:grpSpPr>
          <p:sp>
            <p:nvSpPr>
              <p:cNvPr id="25" name="椭圆 24"/>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a:off x="6273215" y="1380569"/>
              <a:ext cx="897384" cy="897384"/>
              <a:chOff x="3192671" y="54709"/>
              <a:chExt cx="1233154" cy="1233154"/>
            </a:xfrm>
          </p:grpSpPr>
          <p:sp>
            <p:nvSpPr>
              <p:cNvPr id="28" name="椭圆 27"/>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7342383" y="1380569"/>
              <a:ext cx="897384" cy="897384"/>
              <a:chOff x="3192671" y="54709"/>
              <a:chExt cx="1233154" cy="1233154"/>
            </a:xfrm>
          </p:grpSpPr>
          <p:sp>
            <p:nvSpPr>
              <p:cNvPr id="31" name="椭圆 30"/>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34" name="文本框 33"/>
          <p:cNvSpPr txBox="1"/>
          <p:nvPr/>
        </p:nvSpPr>
        <p:spPr>
          <a:xfrm>
            <a:off x="3766627" y="3823833"/>
            <a:ext cx="4765120" cy="337185"/>
          </a:xfrm>
          <a:prstGeom prst="rect">
            <a:avLst/>
          </a:prstGeom>
          <a:noFill/>
        </p:spPr>
        <p:txBody>
          <a:bodyPr wrap="square" rtlCol="0">
            <a:spAutoFit/>
          </a:bodyPr>
          <a:lstStyle/>
          <a:p>
            <a:pPr algn="ctr"/>
            <a:r>
              <a:rPr lang="en-US" altLang="zh-CN" sz="1600" dirty="0">
                <a:solidFill>
                  <a:srgbClr val="252D39"/>
                </a:solidFill>
                <a:cs typeface="+mn-ea"/>
                <a:sym typeface="+mn-lt"/>
              </a:rPr>
              <a:t> </a:t>
            </a:r>
            <a:endParaRPr lang="zh-CN" altLang="en-US" sz="1600" dirty="0">
              <a:solidFill>
                <a:srgbClr val="252D39"/>
              </a:solidFill>
              <a:cs typeface="+mn-ea"/>
              <a:sym typeface="+mn-lt"/>
            </a:endParaRPr>
          </a:p>
        </p:txBody>
      </p:sp>
      <p:sp>
        <p:nvSpPr>
          <p:cNvPr id="37" name="TextBox 7"/>
          <p:cNvSpPr>
            <a:spLocks noChangeArrowheads="1"/>
          </p:cNvSpPr>
          <p:nvPr/>
        </p:nvSpPr>
        <p:spPr bwMode="auto">
          <a:xfrm>
            <a:off x="4701059" y="1710374"/>
            <a:ext cx="3055734"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sz="3200" b="1" spc="400" dirty="0">
                <a:solidFill>
                  <a:schemeClr val="tx1">
                    <a:lumMod val="75000"/>
                    <a:lumOff val="25000"/>
                  </a:schemeClr>
                </a:solidFill>
                <a:cs typeface="+mn-ea"/>
                <a:sym typeface="+mn-lt"/>
              </a:rPr>
              <a:t>2024</a:t>
            </a:r>
            <a:endParaRPr lang="en-US" altLang="zh-CN" sz="3200" b="1" spc="400" dirty="0">
              <a:solidFill>
                <a:schemeClr val="tx1">
                  <a:lumMod val="75000"/>
                  <a:lumOff val="25000"/>
                </a:schemeClr>
              </a:solidFill>
              <a:cs typeface="+mn-ea"/>
              <a:sym typeface="+mn-lt"/>
            </a:endParaRPr>
          </a:p>
        </p:txBody>
      </p:sp>
      <p:sp>
        <p:nvSpPr>
          <p:cNvPr id="2" name="矩形 1"/>
          <p:cNvSpPr/>
          <p:nvPr/>
        </p:nvSpPr>
        <p:spPr>
          <a:xfrm>
            <a:off x="2346960" y="2645410"/>
            <a:ext cx="7498080" cy="1383030"/>
          </a:xfrm>
          <a:prstGeom prst="rect">
            <a:avLst/>
          </a:prstGeom>
          <a:noFill/>
          <a:ln>
            <a:noFill/>
          </a:ln>
        </p:spPr>
        <p:txBody>
          <a:bodyPr wrap="none" rtlCol="0" anchor="t">
            <a:noAutofit/>
          </a:bodyPr>
          <a:p>
            <a:pPr algn="ctr"/>
            <a:endParaRPr lang="zh-CN" altLang="en-US" sz="6000" b="1">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7134225" y="2865120"/>
            <a:ext cx="153035" cy="368300"/>
          </a:xfrm>
          <a:prstGeom prst="rect">
            <a:avLst/>
          </a:prstGeom>
          <a:noFill/>
        </p:spPr>
        <p:txBody>
          <a:bodyPr wrap="square" rtlCol="0">
            <a:spAutoFit/>
          </a:bodyPr>
          <a:p>
            <a:endParaRPr lang="zh-CN" altLang="en-US"/>
          </a:p>
        </p:txBody>
      </p:sp>
      <p:sp>
        <p:nvSpPr>
          <p:cNvPr id="10" name="矩形 9"/>
          <p:cNvSpPr/>
          <p:nvPr/>
        </p:nvSpPr>
        <p:spPr>
          <a:xfrm>
            <a:off x="2346960" y="2459355"/>
            <a:ext cx="7498080" cy="1701800"/>
          </a:xfrm>
          <a:prstGeom prst="rect">
            <a:avLst/>
          </a:prstGeom>
          <a:noFill/>
          <a:ln>
            <a:noFill/>
          </a:ln>
        </p:spPr>
        <p:txBody>
          <a:bodyPr wrap="none" rtlCol="0" anchor="t">
            <a:noAutofit/>
          </a:bodyPr>
          <a:p>
            <a:pPr algn="ctr"/>
            <a:r>
              <a:rPr lang="en-US" altLang="zh-CN" sz="4400" b="1">
                <a:ln w="22225">
                  <a:solidFill>
                    <a:schemeClr val="accent2"/>
                  </a:solidFill>
                  <a:prstDash val="solid"/>
                </a:ln>
                <a:solidFill>
                  <a:schemeClr val="accent2">
                    <a:lumMod val="40000"/>
                    <a:lumOff val="60000"/>
                  </a:schemeClr>
                </a:solidFill>
                <a:effectLst/>
              </a:rPr>
              <a:t>A Review on </a:t>
            </a:r>
            <a:r>
              <a:rPr lang="zh-CN" altLang="en-US" sz="4400" b="1">
                <a:ln w="22225">
                  <a:solidFill>
                    <a:schemeClr val="accent2"/>
                  </a:solidFill>
                  <a:prstDash val="solid"/>
                </a:ln>
                <a:solidFill>
                  <a:schemeClr val="accent2">
                    <a:lumMod val="40000"/>
                    <a:lumOff val="60000"/>
                  </a:schemeClr>
                </a:solidFill>
                <a:effectLst/>
              </a:rPr>
              <a:t>Application of Edge </a:t>
            </a:r>
            <a:endParaRPr lang="zh-CN" altLang="en-US" sz="4400" b="1">
              <a:ln w="22225">
                <a:solidFill>
                  <a:schemeClr val="accent2"/>
                </a:solidFill>
                <a:prstDash val="solid"/>
              </a:ln>
              <a:solidFill>
                <a:schemeClr val="accent2">
                  <a:lumMod val="40000"/>
                  <a:lumOff val="60000"/>
                </a:schemeClr>
              </a:solidFill>
              <a:effectLst/>
            </a:endParaRPr>
          </a:p>
          <a:p>
            <a:pPr algn="ctr"/>
            <a:r>
              <a:rPr lang="zh-CN" altLang="en-US" sz="4400" b="1">
                <a:ln w="22225">
                  <a:solidFill>
                    <a:schemeClr val="accent2"/>
                  </a:solidFill>
                  <a:prstDash val="solid"/>
                </a:ln>
                <a:solidFill>
                  <a:schemeClr val="accent2">
                    <a:lumMod val="40000"/>
                    <a:lumOff val="60000"/>
                  </a:schemeClr>
                </a:solidFill>
                <a:effectLst/>
              </a:rPr>
              <a:t>Computin</a:t>
            </a:r>
            <a:r>
              <a:rPr lang="en-US" altLang="zh-CN" sz="4400" b="1">
                <a:ln w="22225">
                  <a:solidFill>
                    <a:schemeClr val="accent2"/>
                  </a:solidFill>
                  <a:prstDash val="solid"/>
                </a:ln>
                <a:solidFill>
                  <a:schemeClr val="accent2">
                    <a:lumMod val="40000"/>
                    <a:lumOff val="60000"/>
                  </a:schemeClr>
                </a:solidFill>
                <a:effectLst/>
              </a:rPr>
              <a:t>g in IoT</a:t>
            </a:r>
            <a:endParaRPr lang="en-US" altLang="zh-CN" sz="4400" b="1">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inVertical)">
                                      <p:cBhvr>
                                        <p:cTn id="33" dur="500"/>
                                        <p:tgtEl>
                                          <p:spTgt spid="3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9" grpId="0" animBg="1"/>
      <p:bldP spid="14" grpId="0"/>
      <p:bldP spid="15" grpId="0" animBg="1"/>
      <p:bldP spid="16" grpId="0" animBg="1"/>
      <p:bldP spid="17" grpId="0"/>
      <p:bldP spid="18" grpId="0"/>
      <p:bldP spid="34" grpId="0"/>
      <p:bldP spid="3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2410061" y="-40218"/>
            <a:chExt cx="15430979" cy="9385223"/>
          </a:xfrm>
        </p:grpSpPr>
        <p:sp>
          <p:nvSpPr>
            <p:cNvPr id="15" name="矩形 1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矩形 1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17" name="矩形 1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8" name="矩形 1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2" name="矩形 1"/>
          <p:cNvSpPr/>
          <p:nvPr/>
        </p:nvSpPr>
        <p:spPr>
          <a:xfrm>
            <a:off x="899160" y="309880"/>
            <a:ext cx="8734425" cy="706755"/>
          </a:xfrm>
          <a:prstGeom prst="rect">
            <a:avLst/>
          </a:prstGeom>
          <a:noFill/>
          <a:ln>
            <a:noFill/>
          </a:ln>
        </p:spPr>
        <p:txBody>
          <a:bodyPr wrap="none" rtlCol="0" anchor="t">
            <a:spAutoFit/>
          </a:bodyPr>
          <a:p>
            <a:pPr algn="l"/>
            <a:r>
              <a:rPr lang="en-US" altLang="zh-CN" sz="4000" b="1">
                <a:ln w="22225">
                  <a:solidFill>
                    <a:schemeClr val="accent2"/>
                  </a:solidFill>
                  <a:prstDash val="solid"/>
                </a:ln>
                <a:solidFill>
                  <a:schemeClr val="accent2">
                    <a:lumMod val="40000"/>
                    <a:lumOff val="60000"/>
                  </a:schemeClr>
                </a:solidFill>
                <a:effectLst/>
              </a:rPr>
              <a:t>Application in smart manufacturing</a:t>
            </a:r>
            <a:endParaRPr lang="en-US" altLang="zh-CN" sz="4000" b="1">
              <a:ln w="22225">
                <a:solidFill>
                  <a:schemeClr val="accent2"/>
                </a:solidFill>
                <a:prstDash val="solid"/>
              </a:ln>
              <a:solidFill>
                <a:schemeClr val="accent2">
                  <a:lumMod val="40000"/>
                  <a:lumOff val="60000"/>
                </a:schemeClr>
              </a:solidFill>
              <a:effectLst/>
            </a:endParaRPr>
          </a:p>
        </p:txBody>
      </p:sp>
      <p:pic>
        <p:nvPicPr>
          <p:cNvPr id="3" name="图片 2"/>
          <p:cNvPicPr>
            <a:picLocks noChangeAspect="1"/>
          </p:cNvPicPr>
          <p:nvPr/>
        </p:nvPicPr>
        <p:blipFill>
          <a:blip r:embed="rId1"/>
          <a:stretch>
            <a:fillRect/>
          </a:stretch>
        </p:blipFill>
        <p:spPr>
          <a:xfrm>
            <a:off x="2554605" y="1016635"/>
            <a:ext cx="6011545" cy="1539240"/>
          </a:xfrm>
          <a:prstGeom prst="rect">
            <a:avLst/>
          </a:prstGeom>
        </p:spPr>
      </p:pic>
      <p:pic>
        <p:nvPicPr>
          <p:cNvPr id="4" name="图片 3"/>
          <p:cNvPicPr>
            <a:picLocks noChangeAspect="1"/>
          </p:cNvPicPr>
          <p:nvPr/>
        </p:nvPicPr>
        <p:blipFill>
          <a:blip r:embed="rId2"/>
          <a:stretch>
            <a:fillRect/>
          </a:stretch>
        </p:blipFill>
        <p:spPr>
          <a:xfrm>
            <a:off x="1532255" y="2699385"/>
            <a:ext cx="8454390" cy="3924935"/>
          </a:xfrm>
          <a:prstGeom prst="rect">
            <a:avLst/>
          </a:prstGeom>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5842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573513" y="3358456"/>
            <a:ext cx="5044969"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endParaRPr lang="zh-CN" altLang="en-US" sz="4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cs typeface="+mn-ea"/>
                <a:sym typeface="+mn-lt"/>
              </a:rPr>
              <a:t>3</a:t>
            </a:r>
            <a:endParaRPr lang="zh-CN" altLang="en-US" sz="4400" dirty="0">
              <a:solidFill>
                <a:schemeClr val="bg1"/>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5877146" y="4881604"/>
              <a:ext cx="261141" cy="261141"/>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6363371" y="4881603"/>
              <a:ext cx="261141" cy="261141"/>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文本框 1"/>
          <p:cNvSpPr txBox="1"/>
          <p:nvPr/>
        </p:nvSpPr>
        <p:spPr>
          <a:xfrm>
            <a:off x="2604770" y="3385820"/>
            <a:ext cx="7152005" cy="521970"/>
          </a:xfrm>
          <a:prstGeom prst="rect">
            <a:avLst/>
          </a:prstGeom>
          <a:noFill/>
        </p:spPr>
        <p:txBody>
          <a:bodyPr wrap="square" rtlCol="0">
            <a:spAutoFit/>
          </a:bodyPr>
          <a:p>
            <a:pPr algn="ctr"/>
            <a:r>
              <a:rPr lang="en-US" altLang="zh-CN" sz="2800"/>
              <a:t>The advantages of egde computing</a:t>
            </a:r>
            <a:endParaRPr lang="en-US" altLang="zh-CN" sz="2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58420"/>
            <a:ext cx="12192000" cy="6858000"/>
            <a:chOff x="2410061" y="-40218"/>
            <a:chExt cx="15430979" cy="9385223"/>
          </a:xfrm>
        </p:grpSpPr>
        <p:sp>
          <p:nvSpPr>
            <p:cNvPr id="26" name="矩形 25"/>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矩形 26"/>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矩形 27"/>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9" name="矩形 28"/>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30" name="矩形 29"/>
          <p:cNvSpPr/>
          <p:nvPr/>
        </p:nvSpPr>
        <p:spPr>
          <a:xfrm>
            <a:off x="892810" y="190500"/>
            <a:ext cx="7498080" cy="1030605"/>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Advantages</a:t>
            </a:r>
            <a:endParaRPr lang="en-US" altLang="zh-CN" sz="4000" b="1">
              <a:ln w="22225">
                <a:solidFill>
                  <a:schemeClr val="accent2"/>
                </a:solidFill>
                <a:prstDash val="solid"/>
              </a:ln>
              <a:solidFill>
                <a:schemeClr val="accent2">
                  <a:lumMod val="40000"/>
                  <a:lumOff val="60000"/>
                </a:schemeClr>
              </a:solidFill>
              <a:effectLst/>
            </a:endParaRPr>
          </a:p>
        </p:txBody>
      </p:sp>
      <p:pic>
        <p:nvPicPr>
          <p:cNvPr id="31" name="图片 30"/>
          <p:cNvPicPr>
            <a:picLocks noChangeAspect="1"/>
          </p:cNvPicPr>
          <p:nvPr/>
        </p:nvPicPr>
        <p:blipFill>
          <a:blip r:embed="rId1"/>
          <a:stretch>
            <a:fillRect/>
          </a:stretch>
        </p:blipFill>
        <p:spPr>
          <a:xfrm>
            <a:off x="344170" y="1534795"/>
            <a:ext cx="3643630" cy="2014220"/>
          </a:xfrm>
          <a:prstGeom prst="rect">
            <a:avLst/>
          </a:prstGeom>
        </p:spPr>
      </p:pic>
      <p:pic>
        <p:nvPicPr>
          <p:cNvPr id="32" name="图片 31"/>
          <p:cNvPicPr>
            <a:picLocks noChangeAspect="1"/>
          </p:cNvPicPr>
          <p:nvPr/>
        </p:nvPicPr>
        <p:blipFill>
          <a:blip r:embed="rId2"/>
          <a:stretch>
            <a:fillRect/>
          </a:stretch>
        </p:blipFill>
        <p:spPr>
          <a:xfrm>
            <a:off x="4528820" y="1007110"/>
            <a:ext cx="6949440" cy="5120640"/>
          </a:xfrm>
          <a:prstGeom prst="rect">
            <a:avLst/>
          </a:prstGeom>
        </p:spPr>
      </p:pic>
      <p:pic>
        <p:nvPicPr>
          <p:cNvPr id="33" name="图片 32"/>
          <p:cNvPicPr>
            <a:picLocks noChangeAspect="1"/>
          </p:cNvPicPr>
          <p:nvPr/>
        </p:nvPicPr>
        <p:blipFill>
          <a:blip r:embed="rId3"/>
          <a:stretch>
            <a:fillRect/>
          </a:stretch>
        </p:blipFill>
        <p:spPr>
          <a:xfrm>
            <a:off x="344170" y="3995420"/>
            <a:ext cx="3642995" cy="2021840"/>
          </a:xfrm>
          <a:prstGeom prst="rect">
            <a:avLst/>
          </a:prstGeom>
        </p:spPr>
      </p:pic>
    </p:spTree>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573780" y="3208020"/>
            <a:ext cx="5490210" cy="2366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a:r>
              <a:rPr lang="en-US" altLang="zh-CN" sz="4800" b="1" spc="400" dirty="0">
                <a:solidFill>
                  <a:schemeClr val="tx1">
                    <a:lumMod val="75000"/>
                    <a:lumOff val="25000"/>
                  </a:schemeClr>
                </a:solidFill>
                <a:cs typeface="+mn-ea"/>
                <a:sym typeface="+mn-lt"/>
              </a:rPr>
              <a:t>Challenge in EdgeComputing</a:t>
            </a:r>
            <a:endParaRPr lang="en-US" altLang="zh-CN" sz="4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cs typeface="+mn-ea"/>
                <a:sym typeface="+mn-lt"/>
              </a:rPr>
              <a:t>4</a:t>
            </a:r>
            <a:endParaRPr lang="zh-CN" altLang="en-US" sz="4400" dirty="0">
              <a:solidFill>
                <a:schemeClr val="bg1"/>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1" name="椭圆 50"/>
            <p:cNvSpPr/>
            <p:nvPr/>
          </p:nvSpPr>
          <p:spPr>
            <a:xfrm>
              <a:off x="5877146" y="4881604"/>
              <a:ext cx="261141" cy="261141"/>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椭圆 51"/>
            <p:cNvSpPr/>
            <p:nvPr/>
          </p:nvSpPr>
          <p:spPr>
            <a:xfrm>
              <a:off x="6363371" y="4881603"/>
              <a:ext cx="261141" cy="261141"/>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58420"/>
            <a:ext cx="12192000" cy="6858000"/>
            <a:chOff x="2410061" y="-40218"/>
            <a:chExt cx="15430979" cy="9385223"/>
          </a:xfrm>
        </p:grpSpPr>
        <p:sp>
          <p:nvSpPr>
            <p:cNvPr id="26" name="矩形 25"/>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矩形 26"/>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矩形 27"/>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9" name="矩形 28"/>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30" name="矩形 29"/>
          <p:cNvSpPr/>
          <p:nvPr/>
        </p:nvSpPr>
        <p:spPr>
          <a:xfrm>
            <a:off x="892810" y="190500"/>
            <a:ext cx="7498080" cy="1030605"/>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Challenge in </a:t>
            </a:r>
            <a:r>
              <a:rPr lang="en-US" altLang="zh-CN" sz="4000" b="1">
                <a:ln w="22225">
                  <a:solidFill>
                    <a:schemeClr val="accent2"/>
                  </a:solidFill>
                  <a:prstDash val="solid"/>
                </a:ln>
                <a:solidFill>
                  <a:schemeClr val="accent2">
                    <a:lumMod val="40000"/>
                    <a:lumOff val="60000"/>
                  </a:schemeClr>
                </a:solidFill>
                <a:effectLst/>
              </a:rPr>
              <a:t>EC</a:t>
            </a:r>
            <a:endParaRPr lang="en-US" altLang="zh-CN" sz="4000" b="1">
              <a:ln w="22225">
                <a:solidFill>
                  <a:schemeClr val="accent2"/>
                </a:solidFill>
                <a:prstDash val="solid"/>
              </a:ln>
              <a:solidFill>
                <a:schemeClr val="accent2">
                  <a:lumMod val="40000"/>
                  <a:lumOff val="60000"/>
                </a:schemeClr>
              </a:solidFill>
              <a:effectLst/>
            </a:endParaRPr>
          </a:p>
        </p:txBody>
      </p:sp>
      <p:pic>
        <p:nvPicPr>
          <p:cNvPr id="3" name="图片 2"/>
          <p:cNvPicPr>
            <a:picLocks noChangeAspect="1"/>
          </p:cNvPicPr>
          <p:nvPr/>
        </p:nvPicPr>
        <p:blipFill>
          <a:blip r:embed="rId1"/>
          <a:stretch>
            <a:fillRect/>
          </a:stretch>
        </p:blipFill>
        <p:spPr>
          <a:xfrm>
            <a:off x="885190" y="1221105"/>
            <a:ext cx="9657080" cy="4398010"/>
          </a:xfrm>
          <a:prstGeom prst="rect">
            <a:avLst/>
          </a:prstGeom>
        </p:spPr>
      </p:pic>
    </p:spTree>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573513" y="3358456"/>
            <a:ext cx="5044969"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800" b="1" spc="400" dirty="0">
                <a:solidFill>
                  <a:schemeClr val="tx1">
                    <a:lumMod val="75000"/>
                    <a:lumOff val="25000"/>
                  </a:schemeClr>
                </a:solidFill>
                <a:cs typeface="+mn-ea"/>
                <a:sym typeface="+mn-lt"/>
              </a:rPr>
              <a:t>Conclusion</a:t>
            </a:r>
            <a:endParaRPr lang="en-US" altLang="zh-CN" sz="4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lumMod val="75000"/>
                    <a:lumOff val="25000"/>
                  </a:schemeClr>
                </a:solidFill>
                <a:cs typeface="+mn-ea"/>
                <a:sym typeface="+mn-lt"/>
              </a:rPr>
              <a:t>5</a:t>
            </a:r>
            <a:endParaRPr lang="en-US" altLang="zh-CN" sz="4400" dirty="0">
              <a:solidFill>
                <a:schemeClr val="tx1">
                  <a:lumMod val="75000"/>
                  <a:lumOff val="25000"/>
                </a:schemeClr>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5877146" y="4881604"/>
              <a:ext cx="261141" cy="261141"/>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6363371" y="4881603"/>
              <a:ext cx="261141" cy="261141"/>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out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58420"/>
            <a:ext cx="12192000" cy="6858000"/>
            <a:chOff x="2410061" y="-40218"/>
            <a:chExt cx="15430979" cy="9385223"/>
          </a:xfrm>
        </p:grpSpPr>
        <p:sp>
          <p:nvSpPr>
            <p:cNvPr id="26" name="矩形 25"/>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矩形 26"/>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矩形 27"/>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9" name="矩形 28"/>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30" name="矩形 29"/>
          <p:cNvSpPr/>
          <p:nvPr/>
        </p:nvSpPr>
        <p:spPr>
          <a:xfrm>
            <a:off x="892810" y="190500"/>
            <a:ext cx="7498080" cy="1030605"/>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Conclusion</a:t>
            </a:r>
            <a:endParaRPr lang="en-US" altLang="zh-CN" sz="4000" b="1">
              <a:ln w="22225">
                <a:solidFill>
                  <a:schemeClr val="accent2"/>
                </a:solidFill>
                <a:prstDash val="solid"/>
              </a:ln>
              <a:solidFill>
                <a:schemeClr val="accent2">
                  <a:lumMod val="40000"/>
                  <a:lumOff val="60000"/>
                </a:schemeClr>
              </a:solidFill>
              <a:effectLst/>
            </a:endParaRPr>
          </a:p>
        </p:txBody>
      </p:sp>
      <p:pic>
        <p:nvPicPr>
          <p:cNvPr id="5" name="图片 4"/>
          <p:cNvPicPr>
            <a:picLocks noChangeAspect="1"/>
          </p:cNvPicPr>
          <p:nvPr/>
        </p:nvPicPr>
        <p:blipFill>
          <a:blip r:embed="rId1"/>
          <a:stretch>
            <a:fillRect/>
          </a:stretch>
        </p:blipFill>
        <p:spPr>
          <a:xfrm>
            <a:off x="892810" y="1902460"/>
            <a:ext cx="9546590" cy="3154045"/>
          </a:xfrm>
          <a:prstGeom prst="rect">
            <a:avLst/>
          </a:prstGeom>
        </p:spPr>
      </p:pic>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573513" y="3358456"/>
            <a:ext cx="5044969"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800" b="1" spc="400" dirty="0">
                <a:solidFill>
                  <a:schemeClr val="tx1">
                    <a:lumMod val="75000"/>
                    <a:lumOff val="25000"/>
                  </a:schemeClr>
                </a:solidFill>
                <a:cs typeface="+mn-ea"/>
                <a:sym typeface="+mn-lt"/>
              </a:rPr>
              <a:t>Rference</a:t>
            </a:r>
            <a:endParaRPr lang="en-US" altLang="zh-CN" sz="4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lumMod val="75000"/>
                    <a:lumOff val="25000"/>
                  </a:schemeClr>
                </a:solidFill>
                <a:cs typeface="+mn-ea"/>
                <a:sym typeface="+mn-lt"/>
              </a:rPr>
              <a:t>6</a:t>
            </a:r>
            <a:endParaRPr lang="en-US" altLang="zh-CN" sz="4400" dirty="0">
              <a:solidFill>
                <a:schemeClr val="tx1">
                  <a:lumMod val="75000"/>
                  <a:lumOff val="25000"/>
                </a:schemeClr>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5877146" y="4881604"/>
              <a:ext cx="261141" cy="261141"/>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6363371" y="4881603"/>
              <a:ext cx="261141" cy="261141"/>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out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58420"/>
            <a:ext cx="12192000" cy="6858000"/>
            <a:chOff x="2410061" y="-40218"/>
            <a:chExt cx="15430979" cy="9385223"/>
          </a:xfrm>
        </p:grpSpPr>
        <p:sp>
          <p:nvSpPr>
            <p:cNvPr id="26" name="矩形 25"/>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矩形 26"/>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28" name="矩形 27"/>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9" name="矩形 28"/>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30" name="矩形 29"/>
          <p:cNvSpPr/>
          <p:nvPr/>
        </p:nvSpPr>
        <p:spPr>
          <a:xfrm>
            <a:off x="892810" y="190500"/>
            <a:ext cx="7498080" cy="1030605"/>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Reference</a:t>
            </a:r>
            <a:endParaRPr lang="en-US" altLang="zh-CN" sz="4000" b="1">
              <a:ln w="22225">
                <a:solidFill>
                  <a:schemeClr val="accent2"/>
                </a:solidFill>
                <a:prstDash val="solid"/>
              </a:ln>
              <a:solidFill>
                <a:schemeClr val="accent2">
                  <a:lumMod val="40000"/>
                  <a:lumOff val="60000"/>
                </a:schemeClr>
              </a:solidFill>
              <a:effectLst/>
            </a:endParaRPr>
          </a:p>
        </p:txBody>
      </p:sp>
      <p:pic>
        <p:nvPicPr>
          <p:cNvPr id="3" name="图片 2" descr="屏幕截图 2024-04-09 134313"/>
          <p:cNvPicPr>
            <a:picLocks noChangeAspect="1"/>
          </p:cNvPicPr>
          <p:nvPr/>
        </p:nvPicPr>
        <p:blipFill>
          <a:blip r:embed="rId1"/>
          <a:stretch>
            <a:fillRect/>
          </a:stretch>
        </p:blipFill>
        <p:spPr>
          <a:xfrm>
            <a:off x="1687195" y="1482725"/>
            <a:ext cx="8648700" cy="4648200"/>
          </a:xfrm>
          <a:prstGeom prst="rect">
            <a:avLst/>
          </a:prstGeom>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5765" y="-4"/>
            <a:ext cx="12207766" cy="6858004"/>
            <a:chOff x="-15765" y="-4"/>
            <a:chExt cx="12207766" cy="6858004"/>
          </a:xfrm>
        </p:grpSpPr>
        <p:sp>
          <p:nvSpPr>
            <p:cNvPr id="5" name="矩形 4"/>
            <p:cNvSpPr/>
            <p:nvPr/>
          </p:nvSpPr>
          <p:spPr>
            <a:xfrm>
              <a:off x="9144557" y="0"/>
              <a:ext cx="3047444" cy="6858000"/>
            </a:xfrm>
            <a:prstGeom prst="rect">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6011356" y="0"/>
              <a:ext cx="3221979" cy="6858000"/>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2817889" y="0"/>
              <a:ext cx="3221979" cy="6858000"/>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5765" y="-4"/>
              <a:ext cx="3214076" cy="6858000"/>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5" name="矩形 34"/>
          <p:cNvSpPr/>
          <p:nvPr/>
        </p:nvSpPr>
        <p:spPr>
          <a:xfrm>
            <a:off x="998015" y="780646"/>
            <a:ext cx="10058213"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1320470" y="1023126"/>
            <a:ext cx="9551060" cy="481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TextBox 7"/>
          <p:cNvSpPr>
            <a:spLocks noChangeArrowheads="1"/>
          </p:cNvSpPr>
          <p:nvPr/>
        </p:nvSpPr>
        <p:spPr bwMode="auto">
          <a:xfrm>
            <a:off x="1590247" y="2458855"/>
            <a:ext cx="9186042"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5400" b="1" spc="400" dirty="0">
                <a:solidFill>
                  <a:schemeClr val="tx1">
                    <a:lumMod val="75000"/>
                    <a:lumOff val="25000"/>
                  </a:schemeClr>
                </a:solidFill>
                <a:cs typeface="+mn-ea"/>
                <a:sym typeface="+mn-lt"/>
              </a:rPr>
              <a:t>Thank you for </a:t>
            </a:r>
            <a:endParaRPr lang="zh-CN" altLang="en-US" sz="5400" b="1" spc="400" dirty="0">
              <a:solidFill>
                <a:schemeClr val="tx1">
                  <a:lumMod val="75000"/>
                  <a:lumOff val="25000"/>
                </a:schemeClr>
              </a:solidFill>
              <a:cs typeface="+mn-ea"/>
              <a:sym typeface="+mn-lt"/>
            </a:endParaRPr>
          </a:p>
          <a:p>
            <a:pPr algn="ctr"/>
            <a:r>
              <a:rPr lang="zh-CN" altLang="en-US" sz="5400" b="1" spc="400" dirty="0">
                <a:solidFill>
                  <a:schemeClr val="tx1">
                    <a:lumMod val="75000"/>
                    <a:lumOff val="25000"/>
                  </a:schemeClr>
                </a:solidFill>
                <a:cs typeface="+mn-ea"/>
                <a:sym typeface="+mn-lt"/>
              </a:rPr>
              <a:t> </a:t>
            </a:r>
            <a:r>
              <a:rPr lang="en-US" altLang="zh-CN" sz="5400" b="1" spc="400" dirty="0">
                <a:solidFill>
                  <a:schemeClr val="tx1">
                    <a:lumMod val="75000"/>
                    <a:lumOff val="25000"/>
                  </a:schemeClr>
                </a:solidFill>
                <a:cs typeface="+mn-ea"/>
                <a:sym typeface="+mn-lt"/>
              </a:rPr>
              <a:t>watching</a:t>
            </a:r>
            <a:endParaRPr lang="en-US" altLang="zh-CN" sz="5400" b="1" spc="400" dirty="0">
              <a:solidFill>
                <a:schemeClr val="tx1">
                  <a:lumMod val="75000"/>
                  <a:lumOff val="25000"/>
                </a:schemeClr>
              </a:solidFill>
              <a:cs typeface="+mn-ea"/>
              <a:sym typeface="+mn-lt"/>
            </a:endParaRPr>
          </a:p>
        </p:txBody>
      </p:sp>
      <p:sp>
        <p:nvSpPr>
          <p:cNvPr id="15" name="矩形: 圆角 14"/>
          <p:cNvSpPr/>
          <p:nvPr/>
        </p:nvSpPr>
        <p:spPr>
          <a:xfrm>
            <a:off x="2489290" y="4803672"/>
            <a:ext cx="2849429" cy="580571"/>
          </a:xfrm>
          <a:prstGeom prst="roundRect">
            <a:avLst>
              <a:gd name="adj" fmla="val 50000"/>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圆角 15"/>
          <p:cNvSpPr/>
          <p:nvPr/>
        </p:nvSpPr>
        <p:spPr>
          <a:xfrm>
            <a:off x="6952223" y="4803672"/>
            <a:ext cx="2849429" cy="580571"/>
          </a:xfrm>
          <a:prstGeom prst="roundRect">
            <a:avLst>
              <a:gd name="adj" fmla="val 50000"/>
            </a:avLst>
          </a:prstGeom>
          <a:noFill/>
          <a:ln>
            <a:solidFill>
              <a:srgbClr val="435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文本框 25"/>
          <p:cNvSpPr txBox="1"/>
          <p:nvPr/>
        </p:nvSpPr>
        <p:spPr>
          <a:xfrm>
            <a:off x="2489290" y="4893902"/>
            <a:ext cx="2803141" cy="368300"/>
          </a:xfrm>
          <a:prstGeom prst="rect">
            <a:avLst/>
          </a:prstGeom>
          <a:noFill/>
        </p:spPr>
        <p:txBody>
          <a:bodyPr wrap="square" rtlCol="0">
            <a:spAutoFit/>
          </a:bodyPr>
          <a:lstStyle/>
          <a:p>
            <a:pPr algn="ctr"/>
            <a:r>
              <a:rPr lang="en-US" altLang="zh-CN" dirty="0">
                <a:solidFill>
                  <a:schemeClr val="bg1"/>
                </a:solidFill>
                <a:cs typeface="+mn-ea"/>
                <a:sym typeface="+mn-lt"/>
              </a:rPr>
              <a:t>reporter</a:t>
            </a:r>
            <a:r>
              <a:rPr lang="zh-CN" altLang="en-US" dirty="0">
                <a:solidFill>
                  <a:schemeClr val="bg1"/>
                </a:solidFill>
                <a:cs typeface="+mn-ea"/>
                <a:sym typeface="+mn-lt"/>
              </a:rPr>
              <a:t>：</a:t>
            </a:r>
            <a:r>
              <a:rPr lang="zh-CN" altLang="en-US" dirty="0">
                <a:solidFill>
                  <a:schemeClr val="bg1"/>
                </a:solidFill>
                <a:cs typeface="+mn-ea"/>
                <a:sym typeface="+mn-lt"/>
              </a:rPr>
              <a:t>代翔</a:t>
            </a:r>
            <a:endParaRPr lang="zh-CN" altLang="en-US" dirty="0">
              <a:solidFill>
                <a:schemeClr val="bg1"/>
              </a:solidFill>
              <a:cs typeface="+mn-ea"/>
              <a:sym typeface="+mn-lt"/>
            </a:endParaRPr>
          </a:p>
        </p:txBody>
      </p:sp>
      <p:sp>
        <p:nvSpPr>
          <p:cNvPr id="18" name="文本框 25"/>
          <p:cNvSpPr txBox="1"/>
          <p:nvPr/>
        </p:nvSpPr>
        <p:spPr>
          <a:xfrm>
            <a:off x="6952223" y="4893902"/>
            <a:ext cx="2849428" cy="368300"/>
          </a:xfrm>
          <a:prstGeom prst="rect">
            <a:avLst/>
          </a:prstGeom>
          <a:noFill/>
        </p:spPr>
        <p:txBody>
          <a:bodyPr wrap="square" rtlCol="0">
            <a:spAutoFit/>
          </a:bodyPr>
          <a:lstStyle/>
          <a:p>
            <a:pPr algn="ctr"/>
            <a:r>
              <a:rPr lang="en-US" altLang="zh-CN" dirty="0">
                <a:solidFill>
                  <a:schemeClr val="tx1">
                    <a:lumMod val="75000"/>
                    <a:lumOff val="25000"/>
                  </a:schemeClr>
                </a:solidFill>
                <a:cs typeface="+mn-ea"/>
                <a:sym typeface="+mn-lt"/>
              </a:rPr>
              <a:t>time</a:t>
            </a:r>
            <a:r>
              <a:rPr lang="zh-CN" altLang="en-US"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2024.4.9</a:t>
            </a:r>
            <a:endParaRPr lang="zh-CN" altLang="en-US" dirty="0">
              <a:solidFill>
                <a:schemeClr val="tx1">
                  <a:lumMod val="75000"/>
                  <a:lumOff val="25000"/>
                </a:schemeClr>
              </a:solidFill>
              <a:cs typeface="+mn-ea"/>
              <a:sym typeface="+mn-lt"/>
            </a:endParaRPr>
          </a:p>
        </p:txBody>
      </p:sp>
      <p:grpSp>
        <p:nvGrpSpPr>
          <p:cNvPr id="33" name="组合 32"/>
          <p:cNvGrpSpPr/>
          <p:nvPr/>
        </p:nvGrpSpPr>
        <p:grpSpPr>
          <a:xfrm>
            <a:off x="4590667" y="1610264"/>
            <a:ext cx="3221979" cy="701764"/>
            <a:chOff x="4119649" y="1380569"/>
            <a:chExt cx="4120118" cy="897384"/>
          </a:xfrm>
        </p:grpSpPr>
        <p:grpSp>
          <p:nvGrpSpPr>
            <p:cNvPr id="21" name="组合 20"/>
            <p:cNvGrpSpPr/>
            <p:nvPr/>
          </p:nvGrpSpPr>
          <p:grpSpPr>
            <a:xfrm>
              <a:off x="4119649" y="1380569"/>
              <a:ext cx="897384" cy="897384"/>
              <a:chOff x="3192671" y="54709"/>
              <a:chExt cx="1233154" cy="1233154"/>
            </a:xfrm>
          </p:grpSpPr>
          <p:sp>
            <p:nvSpPr>
              <p:cNvPr id="22" name="椭圆 21"/>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椭圆 22"/>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5199420" y="1380569"/>
              <a:ext cx="897384" cy="897384"/>
              <a:chOff x="3192671" y="54709"/>
              <a:chExt cx="1233154" cy="1233154"/>
            </a:xfrm>
          </p:grpSpPr>
          <p:sp>
            <p:nvSpPr>
              <p:cNvPr id="25" name="椭圆 24"/>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7" name="组合 26"/>
            <p:cNvGrpSpPr/>
            <p:nvPr/>
          </p:nvGrpSpPr>
          <p:grpSpPr>
            <a:xfrm>
              <a:off x="6273215" y="1380569"/>
              <a:ext cx="897384" cy="897384"/>
              <a:chOff x="3192671" y="54709"/>
              <a:chExt cx="1233154" cy="1233154"/>
            </a:xfrm>
          </p:grpSpPr>
          <p:sp>
            <p:nvSpPr>
              <p:cNvPr id="28" name="椭圆 27"/>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椭圆 28"/>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0" name="组合 29"/>
            <p:cNvGrpSpPr/>
            <p:nvPr/>
          </p:nvGrpSpPr>
          <p:grpSpPr>
            <a:xfrm>
              <a:off x="7342383" y="1380569"/>
              <a:ext cx="897384" cy="897384"/>
              <a:chOff x="3192671" y="54709"/>
              <a:chExt cx="1233154" cy="1233154"/>
            </a:xfrm>
          </p:grpSpPr>
          <p:sp>
            <p:nvSpPr>
              <p:cNvPr id="31" name="椭圆 30"/>
              <p:cNvSpPr/>
              <p:nvPr/>
            </p:nvSpPr>
            <p:spPr>
              <a:xfrm>
                <a:off x="3192671" y="54709"/>
                <a:ext cx="1233154" cy="1233154"/>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3239785" y="131290"/>
                <a:ext cx="1143302" cy="1143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sp>
        <p:nvSpPr>
          <p:cNvPr id="37" name="TextBox 7"/>
          <p:cNvSpPr>
            <a:spLocks noChangeArrowheads="1"/>
          </p:cNvSpPr>
          <p:nvPr/>
        </p:nvSpPr>
        <p:spPr bwMode="auto">
          <a:xfrm>
            <a:off x="4701059" y="1710374"/>
            <a:ext cx="3055734"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dist" fontAlgn="auto">
              <a:spcBef>
                <a:spcPts val="0"/>
              </a:spcBef>
              <a:spcAft>
                <a:spcPts val="0"/>
              </a:spcAft>
              <a:defRPr/>
            </a:pPr>
            <a:r>
              <a:rPr lang="en-US" altLang="zh-CN" sz="3200" b="1" spc="400" dirty="0">
                <a:solidFill>
                  <a:schemeClr val="tx1">
                    <a:lumMod val="75000"/>
                    <a:lumOff val="25000"/>
                  </a:schemeClr>
                </a:solidFill>
                <a:cs typeface="+mn-ea"/>
                <a:sym typeface="+mn-lt"/>
              </a:rPr>
              <a:t>2024</a:t>
            </a:r>
            <a:endParaRPr lang="en-US" altLang="zh-CN" sz="3200" b="1" spc="4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arn(inVertical)">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barn(inVertical)">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down)">
                                      <p:cBhvr>
                                        <p:cTn id="44" dur="500"/>
                                        <p:tgtEl>
                                          <p:spTgt spid="1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9" grpId="0" animBg="1"/>
      <p:bldP spid="14" grpId="0"/>
      <p:bldP spid="15" grpId="0" animBg="1"/>
      <p:bldP spid="16" grpId="0" animBg="1"/>
      <p:bldP spid="17" grpId="0"/>
      <p:bldP spid="18"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998015" y="780646"/>
            <a:ext cx="10058213"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320470" y="1113931"/>
            <a:ext cx="9551060" cy="4811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TextBox 7"/>
          <p:cNvSpPr>
            <a:spLocks noChangeArrowheads="1"/>
          </p:cNvSpPr>
          <p:nvPr/>
        </p:nvSpPr>
        <p:spPr bwMode="auto">
          <a:xfrm>
            <a:off x="1893570" y="2989580"/>
            <a:ext cx="2634615" cy="1061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lstStyle/>
          <a:p>
            <a:pPr algn="ctr" fontAlgn="auto">
              <a:spcBef>
                <a:spcPts val="0"/>
              </a:spcBef>
              <a:spcAft>
                <a:spcPts val="0"/>
              </a:spcAft>
              <a:defRPr/>
            </a:pPr>
            <a:r>
              <a:rPr lang="en-US" altLang="zh-CN" sz="3200" b="1" spc="400" dirty="0">
                <a:solidFill>
                  <a:schemeClr val="tx1">
                    <a:lumMod val="75000"/>
                    <a:lumOff val="25000"/>
                  </a:schemeClr>
                </a:solidFill>
                <a:cs typeface="+mn-ea"/>
                <a:sym typeface="+mn-lt"/>
              </a:rPr>
              <a:t>CONTENT</a:t>
            </a:r>
            <a:endParaRPr lang="en-US" altLang="zh-CN" sz="3200" b="1" spc="400" dirty="0">
              <a:solidFill>
                <a:schemeClr val="tx1">
                  <a:lumMod val="75000"/>
                  <a:lumOff val="25000"/>
                </a:schemeClr>
              </a:solidFill>
              <a:cs typeface="+mn-ea"/>
              <a:sym typeface="+mn-lt"/>
            </a:endParaRPr>
          </a:p>
        </p:txBody>
      </p:sp>
      <p:sp>
        <p:nvSpPr>
          <p:cNvPr id="50"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pic>
        <p:nvPicPr>
          <p:cNvPr id="23" name="图片 22" descr="屏幕截图 2024-04-08 132558"/>
          <p:cNvPicPr>
            <a:picLocks noChangeAspect="1"/>
          </p:cNvPicPr>
          <p:nvPr/>
        </p:nvPicPr>
        <p:blipFill>
          <a:blip r:embed="rId1"/>
          <a:stretch>
            <a:fillRect/>
          </a:stretch>
        </p:blipFill>
        <p:spPr>
          <a:xfrm>
            <a:off x="4589780" y="1252855"/>
            <a:ext cx="5793105" cy="4535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ldLvl="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573513" y="3358456"/>
            <a:ext cx="5044969" cy="73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800" b="1" spc="400" dirty="0">
                <a:solidFill>
                  <a:schemeClr val="tx1">
                    <a:lumMod val="75000"/>
                    <a:lumOff val="25000"/>
                  </a:schemeClr>
                </a:solidFill>
                <a:cs typeface="+mn-ea"/>
                <a:sym typeface="+mn-lt"/>
              </a:rPr>
              <a:t>Introduction</a:t>
            </a:r>
            <a:endParaRPr lang="en-US" altLang="zh-CN" sz="4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lumMod val="75000"/>
                    <a:lumOff val="25000"/>
                  </a:schemeClr>
                </a:solidFill>
                <a:cs typeface="+mn-ea"/>
                <a:sym typeface="+mn-lt"/>
              </a:rPr>
              <a:t>1</a:t>
            </a:r>
            <a:endParaRPr lang="zh-CN" altLang="en-US" sz="4400" dirty="0">
              <a:solidFill>
                <a:schemeClr val="tx1">
                  <a:lumMod val="75000"/>
                  <a:lumOff val="25000"/>
                </a:schemeClr>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5877146" y="4881604"/>
              <a:ext cx="261141" cy="261141"/>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6363371" y="4881603"/>
              <a:ext cx="261141" cy="261141"/>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out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flipH="1">
            <a:off x="343888" y="425668"/>
            <a:ext cx="369972" cy="354723"/>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pic>
        <p:nvPicPr>
          <p:cNvPr id="22" name="Picture 22"/>
          <p:cNvPicPr>
            <a:picLocks noChangeAspect="1" noChangeArrowheads="1"/>
          </p:cNvPicPr>
          <p:nvPr/>
        </p:nvPicPr>
        <p:blipFill>
          <a:blip r:embed="rId1" cstate="print"/>
          <a:srcRect/>
          <a:stretch>
            <a:fillRect/>
          </a:stretch>
        </p:blipFill>
        <p:spPr bwMode="auto">
          <a:xfrm>
            <a:off x="1978152" y="4672453"/>
            <a:ext cx="142875" cy="712788"/>
          </a:xfrm>
          <a:prstGeom prst="rect">
            <a:avLst/>
          </a:prstGeom>
          <a:noFill/>
          <a:ln w="9525">
            <a:noFill/>
            <a:miter lim="800000"/>
            <a:headEnd/>
            <a:tailEnd/>
          </a:ln>
        </p:spPr>
      </p:pic>
      <p:pic>
        <p:nvPicPr>
          <p:cNvPr id="25" name="Picture 25"/>
          <p:cNvPicPr>
            <a:picLocks noChangeAspect="1" noChangeArrowheads="1"/>
          </p:cNvPicPr>
          <p:nvPr/>
        </p:nvPicPr>
        <p:blipFill>
          <a:blip r:embed="rId2" cstate="print"/>
          <a:srcRect/>
          <a:stretch>
            <a:fillRect/>
          </a:stretch>
        </p:blipFill>
        <p:spPr bwMode="auto">
          <a:xfrm>
            <a:off x="4013327" y="2243578"/>
            <a:ext cx="142875" cy="711200"/>
          </a:xfrm>
          <a:prstGeom prst="rect">
            <a:avLst/>
          </a:prstGeom>
          <a:noFill/>
          <a:ln w="9525">
            <a:noFill/>
            <a:miter lim="800000"/>
            <a:headEnd/>
            <a:tailEnd/>
          </a:ln>
        </p:spPr>
      </p:pic>
      <p:pic>
        <p:nvPicPr>
          <p:cNvPr id="26" name="Picture 26"/>
          <p:cNvPicPr>
            <a:picLocks noChangeAspect="1" noChangeArrowheads="1"/>
          </p:cNvPicPr>
          <p:nvPr/>
        </p:nvPicPr>
        <p:blipFill>
          <a:blip r:embed="rId3" cstate="print"/>
          <a:srcRect/>
          <a:stretch>
            <a:fillRect/>
          </a:stretch>
        </p:blipFill>
        <p:spPr bwMode="auto">
          <a:xfrm>
            <a:off x="8078915" y="2243578"/>
            <a:ext cx="142875" cy="711200"/>
          </a:xfrm>
          <a:prstGeom prst="rect">
            <a:avLst/>
          </a:prstGeom>
          <a:noFill/>
          <a:ln w="9525">
            <a:noFill/>
            <a:miter lim="800000"/>
            <a:headEnd/>
            <a:tailEnd/>
          </a:ln>
        </p:spPr>
      </p:pic>
      <p:sp>
        <p:nvSpPr>
          <p:cNvPr id="52" name="矩形 51"/>
          <p:cNvSpPr/>
          <p:nvPr/>
        </p:nvSpPr>
        <p:spPr>
          <a:xfrm>
            <a:off x="989965" y="133350"/>
            <a:ext cx="7498080" cy="1167130"/>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A vedio about IoT in life</a:t>
            </a:r>
            <a:endParaRPr lang="en-US" altLang="zh-CN" sz="4000" b="1">
              <a:ln w="22225">
                <a:solidFill>
                  <a:schemeClr val="accent2"/>
                </a:solidFill>
                <a:prstDash val="solid"/>
              </a:ln>
              <a:solidFill>
                <a:schemeClr val="accent2">
                  <a:lumMod val="40000"/>
                  <a:lumOff val="60000"/>
                </a:schemeClr>
              </a:solidFill>
              <a:effectLst/>
            </a:endParaRPr>
          </a:p>
        </p:txBody>
      </p:sp>
      <p:pic>
        <p:nvPicPr>
          <p:cNvPr id="2" name="9a3f746c6a4860329af83b01c25903a0">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989965" y="1035685"/>
            <a:ext cx="9753600" cy="5234305"/>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20" fill="hold" display="1">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flipH="1">
            <a:off x="343888" y="425668"/>
            <a:ext cx="369972" cy="354723"/>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4" name="任意多边形: 形状 3"/>
          <p:cNvSpPr/>
          <p:nvPr/>
        </p:nvSpPr>
        <p:spPr>
          <a:xfrm>
            <a:off x="5612524" y="567558"/>
            <a:ext cx="6579477" cy="6290441"/>
          </a:xfrm>
          <a:custGeom>
            <a:avLst/>
            <a:gdLst>
              <a:gd name="connsiteX0" fmla="*/ 2347445 w 4431371"/>
              <a:gd name="connsiteY0" fmla="*/ 1508 h 4920571"/>
              <a:gd name="connsiteX1" fmla="*/ 3923907 w 4431371"/>
              <a:gd name="connsiteY1" fmla="*/ 722735 h 4920571"/>
              <a:gd name="connsiteX2" fmla="*/ 4431371 w 4431371"/>
              <a:gd name="connsiteY2" fmla="*/ 1268525 h 4920571"/>
              <a:gd name="connsiteX3" fmla="*/ 4431371 w 4431371"/>
              <a:gd name="connsiteY3" fmla="*/ 4719837 h 4920571"/>
              <a:gd name="connsiteX4" fmla="*/ 4230637 w 4431371"/>
              <a:gd name="connsiteY4" fmla="*/ 4920571 h 4920571"/>
              <a:gd name="connsiteX5" fmla="*/ 1641231 w 4431371"/>
              <a:gd name="connsiteY5" fmla="*/ 4920571 h 4920571"/>
              <a:gd name="connsiteX6" fmla="*/ 606250 w 4431371"/>
              <a:gd name="connsiteY6" fmla="*/ 3807423 h 4920571"/>
              <a:gd name="connsiteX7" fmla="*/ 722734 w 4431371"/>
              <a:gd name="connsiteY7" fmla="*/ 606250 h 4920571"/>
              <a:gd name="connsiteX8" fmla="*/ 2347445 w 4431371"/>
              <a:gd name="connsiteY8" fmla="*/ 1508 h 4920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1371" h="4920571">
                <a:moveTo>
                  <a:pt x="2347445" y="1508"/>
                </a:moveTo>
                <a:cubicBezTo>
                  <a:pt x="2926744" y="22588"/>
                  <a:pt x="3498000" y="264662"/>
                  <a:pt x="3923907" y="722735"/>
                </a:cubicBezTo>
                <a:lnTo>
                  <a:pt x="4431371" y="1268525"/>
                </a:lnTo>
                <a:lnTo>
                  <a:pt x="4431371" y="4719837"/>
                </a:lnTo>
                <a:cubicBezTo>
                  <a:pt x="4431371" y="4830699"/>
                  <a:pt x="4341499" y="4920571"/>
                  <a:pt x="4230637" y="4920571"/>
                </a:cubicBezTo>
                <a:lnTo>
                  <a:pt x="1641231" y="4920571"/>
                </a:lnTo>
                <a:lnTo>
                  <a:pt x="606250" y="3807423"/>
                </a:lnTo>
                <a:cubicBezTo>
                  <a:pt x="-245563" y="2891277"/>
                  <a:pt x="-193411" y="1458063"/>
                  <a:pt x="722734" y="606250"/>
                </a:cubicBezTo>
                <a:cubicBezTo>
                  <a:pt x="1180807" y="180344"/>
                  <a:pt x="1768147" y="-19572"/>
                  <a:pt x="2347445" y="1508"/>
                </a:cubicBezTo>
                <a:close/>
              </a:path>
            </a:pathLst>
          </a:custGeom>
          <a:solidFill>
            <a:srgbClr val="FFE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1" name="TextBox 19"/>
          <p:cNvSpPr txBox="1"/>
          <p:nvPr>
            <p:custDataLst>
              <p:tags r:id="rId1"/>
            </p:custDataLst>
          </p:nvPr>
        </p:nvSpPr>
        <p:spPr>
          <a:xfrm>
            <a:off x="1616632" y="2477578"/>
            <a:ext cx="3113724" cy="1568450"/>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cs typeface="+mn-ea"/>
                <a:sym typeface="+mn-lt"/>
              </a:rPr>
              <a:t>Internet of Things technology refers to connect everything through sensor and internet and sent the data to the platform,and then using cloud computing empower things with intelligence.</a:t>
            </a:r>
            <a:endParaRPr lang="en-US" sz="1600" kern="1200" dirty="0">
              <a:solidFill>
                <a:schemeClr val="tx1">
                  <a:lumMod val="65000"/>
                  <a:lumOff val="35000"/>
                </a:schemeClr>
              </a:solidFill>
              <a:cs typeface="+mn-ea"/>
              <a:sym typeface="+mn-lt"/>
            </a:endParaRPr>
          </a:p>
        </p:txBody>
      </p:sp>
      <p:sp>
        <p:nvSpPr>
          <p:cNvPr id="14" name="Rectangle 25"/>
          <p:cNvSpPr/>
          <p:nvPr>
            <p:custDataLst>
              <p:tags r:id="rId2"/>
            </p:custDataLst>
          </p:nvPr>
        </p:nvSpPr>
        <p:spPr>
          <a:xfrm>
            <a:off x="1271192" y="2281998"/>
            <a:ext cx="64770" cy="683895"/>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cs typeface="+mn-ea"/>
              <a:sym typeface="+mn-lt"/>
            </a:endParaRPr>
          </a:p>
        </p:txBody>
      </p:sp>
      <p:sp>
        <p:nvSpPr>
          <p:cNvPr id="15" name="TextBox 15"/>
          <p:cNvSpPr txBox="1"/>
          <p:nvPr>
            <p:custDataLst>
              <p:tags r:id="rId3"/>
            </p:custDataLst>
          </p:nvPr>
        </p:nvSpPr>
        <p:spPr>
          <a:xfrm>
            <a:off x="1616632" y="4388369"/>
            <a:ext cx="2993857" cy="2306955"/>
          </a:xfrm>
          <a:prstGeom prst="rect">
            <a:avLst/>
          </a:prstGeom>
          <a:noFill/>
        </p:spPr>
        <p:txBody>
          <a:bodyPr wrap="square" rtlCol="0">
            <a:spAutoFit/>
          </a:bodyPr>
          <a:lstStyle/>
          <a:p>
            <a:pPr algn="l" defTabSz="1828800" rtl="0"/>
            <a:r>
              <a:rPr lang="en-US" sz="1600" kern="1200" dirty="0">
                <a:solidFill>
                  <a:schemeClr val="tx1">
                    <a:lumMod val="65000"/>
                    <a:lumOff val="35000"/>
                  </a:schemeClr>
                </a:solidFill>
                <a:cs typeface="+mn-ea"/>
                <a:sym typeface="+mn-lt"/>
              </a:rPr>
              <a:t>It is a computing mode that is physically close to the source of the network edge detection, an open platform that integrates the core capabilities of the network, computing, storage, and application, and provides edge intelligent services nearby.</a:t>
            </a:r>
            <a:endParaRPr lang="en-US" sz="1600" kern="1200" dirty="0">
              <a:solidFill>
                <a:schemeClr val="tx1">
                  <a:lumMod val="65000"/>
                  <a:lumOff val="35000"/>
                </a:schemeClr>
              </a:solidFill>
              <a:cs typeface="+mn-ea"/>
              <a:sym typeface="+mn-lt"/>
            </a:endParaRPr>
          </a:p>
        </p:txBody>
      </p:sp>
      <p:sp>
        <p:nvSpPr>
          <p:cNvPr id="17" name="Rectangle 23"/>
          <p:cNvSpPr/>
          <p:nvPr>
            <p:custDataLst>
              <p:tags r:id="rId4"/>
            </p:custDataLst>
          </p:nvPr>
        </p:nvSpPr>
        <p:spPr>
          <a:xfrm>
            <a:off x="1271192" y="4957329"/>
            <a:ext cx="64770" cy="683895"/>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rtl="0"/>
            <a:endParaRPr lang="en-US" sz="1200" kern="1200">
              <a:solidFill>
                <a:schemeClr val="tx1">
                  <a:lumMod val="65000"/>
                  <a:lumOff val="35000"/>
                </a:schemeClr>
              </a:solidFill>
              <a:cs typeface="+mn-ea"/>
              <a:sym typeface="+mn-lt"/>
            </a:endParaRPr>
          </a:p>
        </p:txBody>
      </p:sp>
      <p:sp>
        <p:nvSpPr>
          <p:cNvPr id="2" name="矩形 1"/>
          <p:cNvSpPr/>
          <p:nvPr/>
        </p:nvSpPr>
        <p:spPr>
          <a:xfrm>
            <a:off x="960120" y="166370"/>
            <a:ext cx="7498080" cy="1249045"/>
          </a:xfrm>
          <a:prstGeom prst="rect">
            <a:avLst/>
          </a:prstGeom>
          <a:noFill/>
          <a:ln>
            <a:noFill/>
          </a:ln>
        </p:spPr>
        <p:txBody>
          <a:bodyPr wrap="none" rtlCol="0" anchor="t">
            <a:noAutofit/>
          </a:bodyPr>
          <a:p>
            <a:pPr algn="l"/>
            <a:r>
              <a:rPr lang="en-US" altLang="zh-CN" sz="4000" b="1">
                <a:ln w="22225">
                  <a:solidFill>
                    <a:schemeClr val="accent2"/>
                  </a:solidFill>
                  <a:prstDash val="solid"/>
                </a:ln>
                <a:solidFill>
                  <a:schemeClr val="accent2">
                    <a:lumMod val="40000"/>
                    <a:lumOff val="60000"/>
                  </a:schemeClr>
                </a:solidFill>
                <a:effectLst/>
              </a:rPr>
              <a:t>What is IoT and Edge computing?</a:t>
            </a:r>
            <a:endParaRPr lang="en-US" altLang="zh-CN" sz="4000" b="1">
              <a:ln w="22225">
                <a:solidFill>
                  <a:schemeClr val="accent2"/>
                </a:solidFill>
                <a:prstDash val="solid"/>
              </a:ln>
              <a:solidFill>
                <a:schemeClr val="accent2">
                  <a:lumMod val="40000"/>
                  <a:lumOff val="60000"/>
                </a:schemeClr>
              </a:solidFill>
              <a:effectLst/>
            </a:endParaRPr>
          </a:p>
        </p:txBody>
      </p:sp>
      <p:sp>
        <p:nvSpPr>
          <p:cNvPr id="3" name="Rectangle 16"/>
          <p:cNvSpPr/>
          <p:nvPr>
            <p:custDataLst>
              <p:tags r:id="rId5"/>
            </p:custDataLst>
          </p:nvPr>
        </p:nvSpPr>
        <p:spPr>
          <a:xfrm>
            <a:off x="1622347" y="2198889"/>
            <a:ext cx="1134110" cy="368300"/>
          </a:xfrm>
          <a:prstGeom prst="rect">
            <a:avLst/>
          </a:prstGeom>
        </p:spPr>
        <p:txBody>
          <a:bodyPr wrap="square">
            <a:spAutoFit/>
          </a:bodyPr>
          <a:p>
            <a:pPr defTabSz="1828800"/>
            <a:r>
              <a:rPr lang="en-US" altLang="zh-CN" b="1" dirty="0">
                <a:solidFill>
                  <a:schemeClr val="tx1">
                    <a:lumMod val="65000"/>
                    <a:lumOff val="35000"/>
                  </a:schemeClr>
                </a:solidFill>
                <a:cs typeface="+mn-ea"/>
                <a:sym typeface="+mn-lt"/>
              </a:rPr>
              <a:t>IoT</a:t>
            </a:r>
            <a:endParaRPr lang="en-US" altLang="zh-CN" b="1" dirty="0">
              <a:solidFill>
                <a:schemeClr val="tx1">
                  <a:lumMod val="65000"/>
                  <a:lumOff val="35000"/>
                </a:schemeClr>
              </a:solidFill>
              <a:cs typeface="+mn-ea"/>
              <a:sym typeface="+mn-lt"/>
            </a:endParaRPr>
          </a:p>
        </p:txBody>
      </p:sp>
      <p:sp>
        <p:nvSpPr>
          <p:cNvPr id="18" name="Rectangle 16"/>
          <p:cNvSpPr/>
          <p:nvPr>
            <p:custDataLst>
              <p:tags r:id="rId6"/>
            </p:custDataLst>
          </p:nvPr>
        </p:nvSpPr>
        <p:spPr>
          <a:xfrm>
            <a:off x="1600835" y="4109085"/>
            <a:ext cx="2075180" cy="368300"/>
          </a:xfrm>
          <a:prstGeom prst="rect">
            <a:avLst/>
          </a:prstGeom>
        </p:spPr>
        <p:txBody>
          <a:bodyPr wrap="square">
            <a:spAutoFit/>
          </a:bodyPr>
          <a:p>
            <a:pPr defTabSz="1828800"/>
            <a:r>
              <a:rPr lang="en-US" altLang="zh-CN" b="1" dirty="0">
                <a:solidFill>
                  <a:schemeClr val="tx1">
                    <a:lumMod val="65000"/>
                    <a:lumOff val="35000"/>
                  </a:schemeClr>
                </a:solidFill>
                <a:cs typeface="+mn-ea"/>
                <a:sym typeface="+mn-lt"/>
              </a:rPr>
              <a:t>Edge computing</a:t>
            </a:r>
            <a:endParaRPr lang="en-US" altLang="zh-CN" b="1" dirty="0">
              <a:solidFill>
                <a:schemeClr val="tx1">
                  <a:lumMod val="65000"/>
                  <a:lumOff val="35000"/>
                </a:schemeClr>
              </a:solidFill>
              <a:cs typeface="+mn-ea"/>
              <a:sym typeface="+mn-lt"/>
            </a:endParaRPr>
          </a:p>
        </p:txBody>
      </p:sp>
      <p:pic>
        <p:nvPicPr>
          <p:cNvPr id="19" name="图片 18" descr="R-C"/>
          <p:cNvPicPr>
            <a:picLocks noChangeAspect="1"/>
          </p:cNvPicPr>
          <p:nvPr/>
        </p:nvPicPr>
        <p:blipFill>
          <a:blip r:embed="rId7"/>
          <a:stretch>
            <a:fillRect/>
          </a:stretch>
        </p:blipFill>
        <p:spPr>
          <a:xfrm>
            <a:off x="6708775" y="1524000"/>
            <a:ext cx="4646295" cy="3810000"/>
          </a:xfrm>
          <a:prstGeom prst="rect">
            <a:avLst/>
          </a:prstGeom>
        </p:spPr>
      </p:pic>
      <p:sp>
        <p:nvSpPr>
          <p:cNvPr id="20" name="文本框 19"/>
          <p:cNvSpPr txBox="1"/>
          <p:nvPr/>
        </p:nvSpPr>
        <p:spPr>
          <a:xfrm>
            <a:off x="7187565" y="5501640"/>
            <a:ext cx="4043045" cy="1264920"/>
          </a:xfrm>
          <a:prstGeom prst="rect">
            <a:avLst/>
          </a:prstGeom>
          <a:noFill/>
        </p:spPr>
        <p:txBody>
          <a:bodyPr wrap="square" rtlCol="0">
            <a:noAutofit/>
          </a:bodyPr>
          <a:p>
            <a:r>
              <a:rPr lang="zh-CN" altLang="en-US"/>
              <a:t>The octopus uses its legs to think because the octopus has 60% of its neurons in its legs and only 40% of its neurons in its brain</a:t>
            </a:r>
            <a:endParaRPr lang="zh-CN" altLang="en-US"/>
          </a:p>
        </p:txBody>
      </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12192000" cy="6858000"/>
            <a:chOff x="2410061" y="-40218"/>
            <a:chExt cx="15430979" cy="9385223"/>
          </a:xfrm>
        </p:grpSpPr>
        <p:sp>
          <p:nvSpPr>
            <p:cNvPr id="5" name="矩形 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7" name="矩形 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p:cNvSpPr/>
          <p:nvPr/>
        </p:nvSpPr>
        <p:spPr>
          <a:xfrm>
            <a:off x="1403132" y="780646"/>
            <a:ext cx="9247980" cy="5296708"/>
          </a:xfrm>
          <a:prstGeom prst="rect">
            <a:avLst/>
          </a:prstGeom>
          <a:solidFill>
            <a:srgbClr val="FF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p:cNvSpPr/>
          <p:nvPr/>
        </p:nvSpPr>
        <p:spPr>
          <a:xfrm>
            <a:off x="1886998" y="1072055"/>
            <a:ext cx="8418004" cy="4713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7"/>
          <p:cNvSpPr>
            <a:spLocks noChangeArrowheads="1"/>
          </p:cNvSpPr>
          <p:nvPr/>
        </p:nvSpPr>
        <p:spPr bwMode="auto">
          <a:xfrm>
            <a:off x="3305810" y="3358515"/>
            <a:ext cx="5816600" cy="86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spc="400" dirty="0">
                <a:solidFill>
                  <a:schemeClr val="tx1">
                    <a:lumMod val="75000"/>
                    <a:lumOff val="25000"/>
                  </a:schemeClr>
                </a:solidFill>
                <a:cs typeface="+mn-ea"/>
                <a:sym typeface="+mn-lt"/>
              </a:rPr>
              <a:t>Application in different scenarios</a:t>
            </a:r>
            <a:endParaRPr lang="en-US" altLang="zh-CN" sz="2800" b="1" spc="400" dirty="0">
              <a:solidFill>
                <a:schemeClr val="tx1">
                  <a:lumMod val="75000"/>
                  <a:lumOff val="25000"/>
                </a:schemeClr>
              </a:solidFill>
              <a:cs typeface="+mn-ea"/>
              <a:sym typeface="+mn-lt"/>
            </a:endParaRPr>
          </a:p>
        </p:txBody>
      </p:sp>
      <p:sp>
        <p:nvSpPr>
          <p:cNvPr id="3" name="椭圆 2"/>
          <p:cNvSpPr/>
          <p:nvPr/>
        </p:nvSpPr>
        <p:spPr>
          <a:xfrm>
            <a:off x="5448399" y="1623801"/>
            <a:ext cx="1295196" cy="1295196"/>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tx1">
                    <a:lumMod val="75000"/>
                    <a:lumOff val="25000"/>
                  </a:schemeClr>
                </a:solidFill>
                <a:cs typeface="+mn-ea"/>
                <a:sym typeface="+mn-lt"/>
              </a:rPr>
              <a:t>2</a:t>
            </a:r>
            <a:endParaRPr lang="zh-CN" altLang="en-US" sz="4400" dirty="0">
              <a:solidFill>
                <a:schemeClr val="tx1">
                  <a:lumMod val="75000"/>
                  <a:lumOff val="25000"/>
                </a:schemeClr>
              </a:solidFill>
              <a:cs typeface="+mn-ea"/>
              <a:sym typeface="+mn-lt"/>
            </a:endParaRPr>
          </a:p>
        </p:txBody>
      </p:sp>
      <p:grpSp>
        <p:nvGrpSpPr>
          <p:cNvPr id="14" name="组合 13"/>
          <p:cNvGrpSpPr/>
          <p:nvPr/>
        </p:nvGrpSpPr>
        <p:grpSpPr>
          <a:xfrm>
            <a:off x="5448399" y="4862000"/>
            <a:ext cx="1184680" cy="261142"/>
            <a:chOff x="5439832" y="4881603"/>
            <a:chExt cx="1184680" cy="261142"/>
          </a:xfrm>
        </p:grpSpPr>
        <p:sp>
          <p:nvSpPr>
            <p:cNvPr id="50" name="椭圆 49"/>
            <p:cNvSpPr/>
            <p:nvPr/>
          </p:nvSpPr>
          <p:spPr>
            <a:xfrm>
              <a:off x="5439832" y="4881604"/>
              <a:ext cx="261141" cy="261141"/>
            </a:xfrm>
            <a:prstGeom prst="ellipse">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p:cNvSpPr/>
            <p:nvPr/>
          </p:nvSpPr>
          <p:spPr>
            <a:xfrm>
              <a:off x="5877146" y="4881604"/>
              <a:ext cx="261141" cy="261141"/>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椭圆 51"/>
            <p:cNvSpPr/>
            <p:nvPr/>
          </p:nvSpPr>
          <p:spPr>
            <a:xfrm>
              <a:off x="6363371" y="4881603"/>
              <a:ext cx="261141" cy="261141"/>
            </a:xfrm>
            <a:prstGeom prst="ellipse">
              <a:avLst/>
            </a:prstGeom>
            <a:solidFill>
              <a:srgbClr val="43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out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2410061" y="-40218"/>
            <a:chExt cx="15430979" cy="9385223"/>
          </a:xfrm>
        </p:grpSpPr>
        <p:sp>
          <p:nvSpPr>
            <p:cNvPr id="15" name="矩形 1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矩形 1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17" name="矩形 1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8" name="矩形 1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2" name="矩形 1"/>
          <p:cNvSpPr/>
          <p:nvPr/>
        </p:nvSpPr>
        <p:spPr>
          <a:xfrm>
            <a:off x="899160" y="309880"/>
            <a:ext cx="6561455" cy="706755"/>
          </a:xfrm>
          <a:prstGeom prst="rect">
            <a:avLst/>
          </a:prstGeom>
          <a:noFill/>
          <a:ln>
            <a:noFill/>
          </a:ln>
        </p:spPr>
        <p:txBody>
          <a:bodyPr wrap="none" rtlCol="0" anchor="t">
            <a:spAutoFit/>
          </a:bodyPr>
          <a:p>
            <a:pPr algn="l"/>
            <a:r>
              <a:rPr lang="en-US" altLang="zh-CN" sz="4000" b="1">
                <a:ln w="22225">
                  <a:solidFill>
                    <a:schemeClr val="accent2"/>
                  </a:solidFill>
                  <a:prstDash val="solid"/>
                </a:ln>
                <a:solidFill>
                  <a:schemeClr val="accent2">
                    <a:lumMod val="40000"/>
                    <a:lumOff val="60000"/>
                  </a:schemeClr>
                </a:solidFill>
                <a:effectLst/>
              </a:rPr>
              <a:t>Application in smart home</a:t>
            </a:r>
            <a:endParaRPr lang="en-US" altLang="zh-CN" sz="4000" b="1">
              <a:ln w="22225">
                <a:solidFill>
                  <a:schemeClr val="accent2"/>
                </a:solidFill>
                <a:prstDash val="solid"/>
              </a:ln>
              <a:solidFill>
                <a:schemeClr val="accent2">
                  <a:lumMod val="40000"/>
                  <a:lumOff val="60000"/>
                </a:schemeClr>
              </a:solidFill>
              <a:effectLst/>
            </a:endParaRPr>
          </a:p>
        </p:txBody>
      </p:sp>
      <p:pic>
        <p:nvPicPr>
          <p:cNvPr id="12" name="图片 11"/>
          <p:cNvPicPr>
            <a:picLocks noChangeAspect="1"/>
          </p:cNvPicPr>
          <p:nvPr/>
        </p:nvPicPr>
        <p:blipFill>
          <a:blip r:embed="rId1"/>
          <a:stretch>
            <a:fillRect/>
          </a:stretch>
        </p:blipFill>
        <p:spPr>
          <a:xfrm>
            <a:off x="899160" y="1100455"/>
            <a:ext cx="1648460" cy="2405380"/>
          </a:xfrm>
          <a:prstGeom prst="rect">
            <a:avLst/>
          </a:prstGeom>
        </p:spPr>
      </p:pic>
      <p:pic>
        <p:nvPicPr>
          <p:cNvPr id="13" name="图片 12"/>
          <p:cNvPicPr>
            <a:picLocks noChangeAspect="1"/>
          </p:cNvPicPr>
          <p:nvPr/>
        </p:nvPicPr>
        <p:blipFill>
          <a:blip r:embed="rId2"/>
          <a:stretch>
            <a:fillRect/>
          </a:stretch>
        </p:blipFill>
        <p:spPr>
          <a:xfrm>
            <a:off x="2658745" y="1101725"/>
            <a:ext cx="2501265" cy="2404745"/>
          </a:xfrm>
          <a:prstGeom prst="rect">
            <a:avLst/>
          </a:prstGeom>
        </p:spPr>
      </p:pic>
      <p:pic>
        <p:nvPicPr>
          <p:cNvPr id="19" name="图片 18"/>
          <p:cNvPicPr>
            <a:picLocks noChangeAspect="1"/>
          </p:cNvPicPr>
          <p:nvPr/>
        </p:nvPicPr>
        <p:blipFill>
          <a:blip r:embed="rId3"/>
          <a:stretch>
            <a:fillRect/>
          </a:stretch>
        </p:blipFill>
        <p:spPr>
          <a:xfrm>
            <a:off x="5271135" y="1101090"/>
            <a:ext cx="1186180" cy="2405380"/>
          </a:xfrm>
          <a:prstGeom prst="rect">
            <a:avLst/>
          </a:prstGeom>
        </p:spPr>
      </p:pic>
      <p:pic>
        <p:nvPicPr>
          <p:cNvPr id="25" name="图片 24"/>
          <p:cNvPicPr>
            <a:picLocks noChangeAspect="1"/>
          </p:cNvPicPr>
          <p:nvPr/>
        </p:nvPicPr>
        <p:blipFill>
          <a:blip r:embed="rId4"/>
          <a:stretch>
            <a:fillRect/>
          </a:stretch>
        </p:blipFill>
        <p:spPr>
          <a:xfrm>
            <a:off x="6568440" y="1101725"/>
            <a:ext cx="1509395" cy="2405380"/>
          </a:xfrm>
          <a:prstGeom prst="rect">
            <a:avLst/>
          </a:prstGeom>
        </p:spPr>
      </p:pic>
      <p:pic>
        <p:nvPicPr>
          <p:cNvPr id="26" name="图片 25"/>
          <p:cNvPicPr>
            <a:picLocks noChangeAspect="1"/>
          </p:cNvPicPr>
          <p:nvPr/>
        </p:nvPicPr>
        <p:blipFill>
          <a:blip r:embed="rId5"/>
          <a:stretch>
            <a:fillRect/>
          </a:stretch>
        </p:blipFill>
        <p:spPr>
          <a:xfrm>
            <a:off x="8253095" y="1176655"/>
            <a:ext cx="3283585" cy="2329180"/>
          </a:xfrm>
          <a:prstGeom prst="rect">
            <a:avLst/>
          </a:prstGeom>
        </p:spPr>
      </p:pic>
      <p:sp>
        <p:nvSpPr>
          <p:cNvPr id="28" name="右箭头 27"/>
          <p:cNvSpPr/>
          <p:nvPr/>
        </p:nvSpPr>
        <p:spPr>
          <a:xfrm rot="3060000">
            <a:off x="1796415" y="397700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右箭头 28"/>
          <p:cNvSpPr/>
          <p:nvPr/>
        </p:nvSpPr>
        <p:spPr>
          <a:xfrm rot="3060000">
            <a:off x="3488055" y="3963670"/>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右箭头 29"/>
          <p:cNvSpPr/>
          <p:nvPr/>
        </p:nvSpPr>
        <p:spPr>
          <a:xfrm rot="5400000">
            <a:off x="5226050" y="386397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右箭头 30"/>
          <p:cNvSpPr/>
          <p:nvPr/>
        </p:nvSpPr>
        <p:spPr>
          <a:xfrm rot="8100000">
            <a:off x="6722745" y="3948430"/>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右箭头 31"/>
          <p:cNvSpPr/>
          <p:nvPr/>
        </p:nvSpPr>
        <p:spPr>
          <a:xfrm rot="7800000">
            <a:off x="8660765" y="3965575"/>
            <a:ext cx="979170" cy="48577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3" name="图片 32"/>
          <p:cNvPicPr>
            <a:picLocks noChangeAspect="1"/>
          </p:cNvPicPr>
          <p:nvPr/>
        </p:nvPicPr>
        <p:blipFill>
          <a:blip r:embed="rId6"/>
          <a:stretch>
            <a:fillRect/>
          </a:stretch>
        </p:blipFill>
        <p:spPr>
          <a:xfrm>
            <a:off x="4308475" y="4739640"/>
            <a:ext cx="962660" cy="1834515"/>
          </a:xfrm>
          <a:prstGeom prst="rect">
            <a:avLst/>
          </a:prstGeom>
        </p:spPr>
      </p:pic>
      <p:pic>
        <p:nvPicPr>
          <p:cNvPr id="34" name="图片 33"/>
          <p:cNvPicPr>
            <a:picLocks noChangeAspect="1"/>
          </p:cNvPicPr>
          <p:nvPr/>
        </p:nvPicPr>
        <p:blipFill>
          <a:blip r:embed="rId7"/>
          <a:stretch>
            <a:fillRect/>
          </a:stretch>
        </p:blipFill>
        <p:spPr>
          <a:xfrm>
            <a:off x="5837555" y="4738370"/>
            <a:ext cx="1125855" cy="1811020"/>
          </a:xfrm>
          <a:prstGeom prst="rect">
            <a:avLst/>
          </a:prstGeom>
        </p:spPr>
      </p:pic>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2410061" y="-40218"/>
            <a:chExt cx="15430979" cy="9385223"/>
          </a:xfrm>
        </p:grpSpPr>
        <p:sp>
          <p:nvSpPr>
            <p:cNvPr id="15" name="矩形 1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矩形 1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17" name="矩形 1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8" name="矩形 1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2" name="矩形 1"/>
          <p:cNvSpPr/>
          <p:nvPr/>
        </p:nvSpPr>
        <p:spPr>
          <a:xfrm>
            <a:off x="899160" y="309880"/>
            <a:ext cx="9751695" cy="706755"/>
          </a:xfrm>
          <a:prstGeom prst="rect">
            <a:avLst/>
          </a:prstGeom>
          <a:noFill/>
          <a:ln>
            <a:noFill/>
          </a:ln>
        </p:spPr>
        <p:txBody>
          <a:bodyPr wrap="none" rtlCol="0" anchor="t">
            <a:spAutoFit/>
          </a:bodyPr>
          <a:p>
            <a:pPr algn="l"/>
            <a:r>
              <a:rPr lang="en-US" altLang="zh-CN" sz="4000" b="1">
                <a:ln w="22225">
                  <a:solidFill>
                    <a:schemeClr val="accent2"/>
                  </a:solidFill>
                  <a:prstDash val="solid"/>
                </a:ln>
                <a:solidFill>
                  <a:schemeClr val="accent2">
                    <a:lumMod val="40000"/>
                    <a:lumOff val="60000"/>
                  </a:schemeClr>
                </a:solidFill>
                <a:effectLst/>
              </a:rPr>
              <a:t>Application in autonomous driving cars</a:t>
            </a:r>
            <a:endParaRPr lang="en-US" altLang="zh-CN" sz="4000" b="1">
              <a:ln w="22225">
                <a:solidFill>
                  <a:schemeClr val="accent2"/>
                </a:solidFill>
                <a:prstDash val="solid"/>
              </a:ln>
              <a:solidFill>
                <a:schemeClr val="accent2">
                  <a:lumMod val="40000"/>
                  <a:lumOff val="60000"/>
                </a:schemeClr>
              </a:solidFill>
              <a:effectLst/>
            </a:endParaRPr>
          </a:p>
        </p:txBody>
      </p:sp>
      <p:pic>
        <p:nvPicPr>
          <p:cNvPr id="4" name="图片 3"/>
          <p:cNvPicPr>
            <a:picLocks noChangeAspect="1"/>
          </p:cNvPicPr>
          <p:nvPr/>
        </p:nvPicPr>
        <p:blipFill>
          <a:blip r:embed="rId1"/>
          <a:stretch>
            <a:fillRect/>
          </a:stretch>
        </p:blipFill>
        <p:spPr>
          <a:xfrm>
            <a:off x="661670" y="1268095"/>
            <a:ext cx="3472815" cy="2463165"/>
          </a:xfrm>
          <a:prstGeom prst="rect">
            <a:avLst/>
          </a:prstGeom>
        </p:spPr>
      </p:pic>
      <p:pic>
        <p:nvPicPr>
          <p:cNvPr id="5" name="图片 4"/>
          <p:cNvPicPr>
            <a:picLocks noChangeAspect="1"/>
          </p:cNvPicPr>
          <p:nvPr/>
        </p:nvPicPr>
        <p:blipFill>
          <a:blip r:embed="rId2"/>
          <a:stretch>
            <a:fillRect/>
          </a:stretch>
        </p:blipFill>
        <p:spPr>
          <a:xfrm>
            <a:off x="661670" y="4083050"/>
            <a:ext cx="3472180" cy="2522855"/>
          </a:xfrm>
          <a:prstGeom prst="rect">
            <a:avLst/>
          </a:prstGeom>
        </p:spPr>
      </p:pic>
      <p:pic>
        <p:nvPicPr>
          <p:cNvPr id="6" name="图片 5"/>
          <p:cNvPicPr>
            <a:picLocks noChangeAspect="1"/>
          </p:cNvPicPr>
          <p:nvPr/>
        </p:nvPicPr>
        <p:blipFill>
          <a:blip r:embed="rId3"/>
          <a:stretch>
            <a:fillRect/>
          </a:stretch>
        </p:blipFill>
        <p:spPr>
          <a:xfrm>
            <a:off x="4293870" y="1975485"/>
            <a:ext cx="7722235" cy="3025140"/>
          </a:xfrm>
          <a:prstGeom prst="rect">
            <a:avLst/>
          </a:prstGeom>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2410061" y="-40218"/>
            <a:chExt cx="15430979" cy="9385223"/>
          </a:xfrm>
        </p:grpSpPr>
        <p:sp>
          <p:nvSpPr>
            <p:cNvPr id="15" name="矩形 14"/>
            <p:cNvSpPr/>
            <p:nvPr/>
          </p:nvSpPr>
          <p:spPr>
            <a:xfrm>
              <a:off x="2410065" y="6938792"/>
              <a:ext cx="15430975" cy="2406213"/>
            </a:xfrm>
            <a:prstGeom prst="rect">
              <a:avLst/>
            </a:prstGeom>
            <a:solidFill>
              <a:srgbClr val="43536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6" name="矩形 15"/>
            <p:cNvSpPr/>
            <p:nvPr/>
          </p:nvSpPr>
          <p:spPr>
            <a:xfrm>
              <a:off x="2410063" y="4532581"/>
              <a:ext cx="15430975" cy="2406212"/>
            </a:xfrm>
            <a:prstGeom prst="rect">
              <a:avLst/>
            </a:prstGeom>
            <a:solidFill>
              <a:schemeClr val="accent1">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cs typeface="+mn-ea"/>
                <a:sym typeface="+mn-lt"/>
              </a:endParaRPr>
            </a:p>
          </p:txBody>
        </p:sp>
        <p:sp>
          <p:nvSpPr>
            <p:cNvPr id="17" name="矩形 16"/>
            <p:cNvSpPr/>
            <p:nvPr/>
          </p:nvSpPr>
          <p:spPr>
            <a:xfrm>
              <a:off x="2410063" y="2246181"/>
              <a:ext cx="15430975" cy="2406212"/>
            </a:xfrm>
            <a:prstGeom prst="rect">
              <a:avLst/>
            </a:prstGeom>
            <a:solidFill>
              <a:schemeClr val="accent2">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8" name="矩形 17"/>
            <p:cNvSpPr/>
            <p:nvPr/>
          </p:nvSpPr>
          <p:spPr>
            <a:xfrm>
              <a:off x="2410061" y="-40218"/>
              <a:ext cx="15430975" cy="2406212"/>
            </a:xfrm>
            <a:prstGeom prst="rect">
              <a:avLst/>
            </a:prstGeom>
            <a:solidFill>
              <a:schemeClr val="accent4">
                <a:lumMod val="40000"/>
                <a:lumOff val="60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0" name="椭圆 9"/>
          <p:cNvSpPr/>
          <p:nvPr/>
        </p:nvSpPr>
        <p:spPr>
          <a:xfrm flipH="1">
            <a:off x="343888" y="425668"/>
            <a:ext cx="369972" cy="354723"/>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dirty="0">
              <a:solidFill>
                <a:schemeClr val="tx1">
                  <a:lumMod val="75000"/>
                  <a:lumOff val="25000"/>
                </a:schemeClr>
              </a:solidFill>
              <a:cs typeface="+mn-ea"/>
              <a:sym typeface="+mn-lt"/>
            </a:endParaRPr>
          </a:p>
        </p:txBody>
      </p:sp>
      <p:sp>
        <p:nvSpPr>
          <p:cNvPr id="2" name="矩形 1"/>
          <p:cNvSpPr/>
          <p:nvPr/>
        </p:nvSpPr>
        <p:spPr>
          <a:xfrm>
            <a:off x="899160" y="309880"/>
            <a:ext cx="6165850" cy="706755"/>
          </a:xfrm>
          <a:prstGeom prst="rect">
            <a:avLst/>
          </a:prstGeom>
          <a:noFill/>
          <a:ln>
            <a:noFill/>
          </a:ln>
        </p:spPr>
        <p:txBody>
          <a:bodyPr wrap="none" rtlCol="0" anchor="t">
            <a:spAutoFit/>
          </a:bodyPr>
          <a:p>
            <a:pPr algn="l"/>
            <a:r>
              <a:rPr lang="en-US" altLang="zh-CN" sz="4000" b="1">
                <a:ln w="22225">
                  <a:solidFill>
                    <a:schemeClr val="accent2"/>
                  </a:solidFill>
                  <a:prstDash val="solid"/>
                </a:ln>
                <a:solidFill>
                  <a:schemeClr val="accent2">
                    <a:lumMod val="40000"/>
                    <a:lumOff val="60000"/>
                  </a:schemeClr>
                </a:solidFill>
                <a:effectLst/>
              </a:rPr>
              <a:t>Application in smart grid</a:t>
            </a:r>
            <a:endParaRPr lang="en-US" altLang="zh-CN" sz="4000" b="1">
              <a:ln w="22225">
                <a:solidFill>
                  <a:schemeClr val="accent2"/>
                </a:solidFill>
                <a:prstDash val="solid"/>
              </a:ln>
              <a:solidFill>
                <a:schemeClr val="accent2">
                  <a:lumMod val="40000"/>
                  <a:lumOff val="60000"/>
                </a:schemeClr>
              </a:solidFill>
              <a:effectLst/>
            </a:endParaRPr>
          </a:p>
        </p:txBody>
      </p:sp>
      <p:pic>
        <p:nvPicPr>
          <p:cNvPr id="7" name="图片 6"/>
          <p:cNvPicPr>
            <a:picLocks noChangeAspect="1"/>
          </p:cNvPicPr>
          <p:nvPr/>
        </p:nvPicPr>
        <p:blipFill>
          <a:blip r:embed="rId1"/>
          <a:stretch>
            <a:fillRect/>
          </a:stretch>
        </p:blipFill>
        <p:spPr>
          <a:xfrm>
            <a:off x="344170" y="1595120"/>
            <a:ext cx="5188585" cy="3342640"/>
          </a:xfrm>
          <a:prstGeom prst="rect">
            <a:avLst/>
          </a:prstGeom>
        </p:spPr>
      </p:pic>
      <p:pic>
        <p:nvPicPr>
          <p:cNvPr id="8" name="图片 7"/>
          <p:cNvPicPr>
            <a:picLocks noChangeAspect="1"/>
          </p:cNvPicPr>
          <p:nvPr/>
        </p:nvPicPr>
        <p:blipFill>
          <a:blip r:embed="rId2"/>
          <a:stretch>
            <a:fillRect/>
          </a:stretch>
        </p:blipFill>
        <p:spPr>
          <a:xfrm>
            <a:off x="5685155" y="1595120"/>
            <a:ext cx="6343650" cy="3343275"/>
          </a:xfrm>
          <a:prstGeom prst="rect">
            <a:avLst/>
          </a:prstGeom>
        </p:spPr>
      </p:pic>
    </p:spTree>
  </p:cSld>
  <p:clrMapOvr>
    <a:masterClrMapping/>
  </p:clrMapOvr>
  <p:transition spd="slow">
    <p:fade/>
  </p:transition>
  <p:timing>
    <p:tnLst>
      <p:par>
        <p:cTn id="1" dur="indefinite" restart="never" nodeType="tmRoot"/>
      </p:par>
    </p:tnLst>
  </p:timing>
</p:sld>
</file>

<file path=ppt/tags/tag1.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2.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3.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4.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5.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6.xml><?xml version="1.0" encoding="utf-8"?>
<p:tagLst xmlns:p="http://schemas.openxmlformats.org/presentationml/2006/main">
  <p:tag name="KSO_WM_DIAGRAM_VIRTUALLY_FRAME" val="{&quot;height&quot;:296.1888188976378,&quot;left&quot;:100.09385826771653,&quot;top&quot;:174.58488188976378,&quot;width&quot;:272.37511811023626}"/>
</p:tagLst>
</file>

<file path=ppt/tags/tag7.xml><?xml version="1.0" encoding="utf-8"?>
<p:tagLst xmlns:p="http://schemas.openxmlformats.org/presentationml/2006/main">
  <p:tag name="commondata" val="eyJoZGlkIjoiOWY5MzVlZTIxZmFjMTM5Njk4ODc0YWVhNzAxOTZlMjQ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dhvnehg">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dhvnehg">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1098</Words>
  <Application>WPS 演示</Application>
  <PresentationFormat>宽屏</PresentationFormat>
  <Paragraphs>78</Paragraphs>
  <Slides>19</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19</vt:i4>
      </vt:variant>
    </vt:vector>
  </HeadingPairs>
  <TitlesOfParts>
    <vt:vector size="27" baseType="lpstr">
      <vt:lpstr>Arial</vt:lpstr>
      <vt:lpstr>宋体</vt:lpstr>
      <vt:lpstr>Wingdings</vt:lpstr>
      <vt:lpstr>微软雅黑</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female celestial</cp:lastModifiedBy>
  <cp:revision>50</cp:revision>
  <dcterms:created xsi:type="dcterms:W3CDTF">2019-09-24T09:13:00Z</dcterms:created>
  <dcterms:modified xsi:type="dcterms:W3CDTF">2024-04-23T05:20:21Z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2B6DFE9227814A40B688CA8DBBD56343_12</vt:lpwstr>
  </property>
  <property fmtid="{D5CDD505-2E9C-101B-9397-08002B2CF9AE}" pid="3" name="KSOProductBuildVer">
    <vt:lpwstr>2052-12.1.0.16729</vt:lpwstr>
  </property>
</Properties>
</file>